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257" r:id="rId2"/>
    <p:sldId id="355" r:id="rId3"/>
    <p:sldId id="357" r:id="rId4"/>
    <p:sldId id="353" r:id="rId5"/>
    <p:sldId id="348" r:id="rId6"/>
    <p:sldId id="358" r:id="rId7"/>
    <p:sldId id="359" r:id="rId8"/>
    <p:sldId id="360" r:id="rId9"/>
    <p:sldId id="361" r:id="rId10"/>
    <p:sldId id="436" r:id="rId11"/>
    <p:sldId id="362" r:id="rId12"/>
    <p:sldId id="366" r:id="rId13"/>
    <p:sldId id="367" r:id="rId14"/>
    <p:sldId id="370" r:id="rId15"/>
    <p:sldId id="368" r:id="rId16"/>
    <p:sldId id="369" r:id="rId17"/>
    <p:sldId id="372" r:id="rId18"/>
    <p:sldId id="373" r:id="rId19"/>
    <p:sldId id="371" r:id="rId20"/>
    <p:sldId id="364" r:id="rId21"/>
    <p:sldId id="365" r:id="rId22"/>
    <p:sldId id="374" r:id="rId23"/>
    <p:sldId id="383" r:id="rId24"/>
    <p:sldId id="376" r:id="rId25"/>
    <p:sldId id="375" r:id="rId26"/>
    <p:sldId id="377" r:id="rId27"/>
    <p:sldId id="378" r:id="rId28"/>
    <p:sldId id="379" r:id="rId29"/>
    <p:sldId id="380" r:id="rId30"/>
    <p:sldId id="381" r:id="rId31"/>
    <p:sldId id="382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268" r:id="rId52"/>
    <p:sldId id="403" r:id="rId53"/>
    <p:sldId id="258" r:id="rId54"/>
    <p:sldId id="259" r:id="rId55"/>
    <p:sldId id="260" r:id="rId56"/>
    <p:sldId id="261" r:id="rId57"/>
    <p:sldId id="262" r:id="rId58"/>
    <p:sldId id="263" r:id="rId59"/>
    <p:sldId id="264" r:id="rId60"/>
    <p:sldId id="265" r:id="rId61"/>
    <p:sldId id="404" r:id="rId62"/>
    <p:sldId id="405" r:id="rId63"/>
    <p:sldId id="406" r:id="rId64"/>
    <p:sldId id="407" r:id="rId65"/>
    <p:sldId id="408" r:id="rId66"/>
    <p:sldId id="409" r:id="rId67"/>
    <p:sldId id="266" r:id="rId68"/>
    <p:sldId id="438" r:id="rId69"/>
    <p:sldId id="439" r:id="rId70"/>
    <p:sldId id="410" r:id="rId71"/>
    <p:sldId id="437" r:id="rId72"/>
    <p:sldId id="412" r:id="rId73"/>
    <p:sldId id="431" r:id="rId74"/>
    <p:sldId id="413" r:id="rId75"/>
    <p:sldId id="414" r:id="rId76"/>
    <p:sldId id="415" r:id="rId77"/>
    <p:sldId id="433" r:id="rId78"/>
    <p:sldId id="423" r:id="rId79"/>
    <p:sldId id="422" r:id="rId80"/>
    <p:sldId id="440" r:id="rId81"/>
    <p:sldId id="432" r:id="rId82"/>
    <p:sldId id="434" r:id="rId83"/>
    <p:sldId id="435" r:id="rId84"/>
    <p:sldId id="430" r:id="rId85"/>
    <p:sldId id="441" r:id="rId86"/>
    <p:sldId id="442" r:id="rId87"/>
    <p:sldId id="443" r:id="rId88"/>
    <p:sldId id="444" r:id="rId89"/>
    <p:sldId id="445" r:id="rId90"/>
    <p:sldId id="446" r:id="rId91"/>
    <p:sldId id="450" r:id="rId92"/>
    <p:sldId id="447" r:id="rId93"/>
    <p:sldId id="451" r:id="rId94"/>
    <p:sldId id="452" r:id="rId95"/>
    <p:sldId id="453" r:id="rId96"/>
    <p:sldId id="454" r:id="rId97"/>
    <p:sldId id="455" r:id="rId98"/>
    <p:sldId id="456" r:id="rId99"/>
    <p:sldId id="457" r:id="rId100"/>
    <p:sldId id="458" r:id="rId101"/>
    <p:sldId id="459" r:id="rId102"/>
    <p:sldId id="460" r:id="rId103"/>
    <p:sldId id="461" r:id="rId10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EAD574-1FC7-4A86-A60C-5DB10ABC81BA}" v="55" dt="2025-02-03T12:51:50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264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ert Jan Bex" userId="b602d378c858ceb4" providerId="LiveId" clId="{30EAD574-1FC7-4A86-A60C-5DB10ABC81BA}"/>
    <pc:docChg chg="custSel addSld modSld">
      <pc:chgData name="Geert Jan Bex" userId="b602d378c858ceb4" providerId="LiveId" clId="{30EAD574-1FC7-4A86-A60C-5DB10ABC81BA}" dt="2025-02-03T12:51:50.899" v="87"/>
      <pc:docMkLst>
        <pc:docMk/>
      </pc:docMkLst>
      <pc:sldChg chg="modSp add mod">
        <pc:chgData name="Geert Jan Bex" userId="b602d378c858ceb4" providerId="LiveId" clId="{30EAD574-1FC7-4A86-A60C-5DB10ABC81BA}" dt="2025-01-17T10:12:00.991" v="16" actId="20577"/>
        <pc:sldMkLst>
          <pc:docMk/>
          <pc:sldMk cId="695502024" sldId="257"/>
        </pc:sldMkLst>
        <pc:spChg chg="mod">
          <ac:chgData name="Geert Jan Bex" userId="b602d378c858ceb4" providerId="LiveId" clId="{30EAD574-1FC7-4A86-A60C-5DB10ABC81BA}" dt="2025-01-17T10:12:00.991" v="16" actId="20577"/>
          <ac:spMkLst>
            <pc:docMk/>
            <pc:sldMk cId="695502024" sldId="257"/>
            <ac:spMk id="2" creationId="{00000000-0000-0000-0000-000000000000}"/>
          </ac:spMkLst>
        </pc:spChg>
      </pc:sldChg>
      <pc:sldChg chg="addSp delSp modSp add mod delAnim modAnim">
        <pc:chgData name="Geert Jan Bex" userId="b602d378c858ceb4" providerId="LiveId" clId="{30EAD574-1FC7-4A86-A60C-5DB10ABC81BA}" dt="2025-02-03T12:51:50.899" v="87"/>
        <pc:sldMkLst>
          <pc:docMk/>
          <pc:sldMk cId="2597093166" sldId="348"/>
        </pc:sldMkLst>
        <pc:spChg chg="mod">
          <ac:chgData name="Geert Jan Bex" userId="b602d378c858ceb4" providerId="LiveId" clId="{30EAD574-1FC7-4A86-A60C-5DB10ABC81BA}" dt="2025-01-17T10:34:20.048" v="20" actId="20577"/>
          <ac:spMkLst>
            <pc:docMk/>
            <pc:sldMk cId="2597093166" sldId="348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1-17T14:43:00.521" v="64" actId="20577"/>
          <ac:spMkLst>
            <pc:docMk/>
            <pc:sldMk cId="2597093166" sldId="348"/>
            <ac:spMk id="3" creationId="{00000000-0000-0000-0000-000000000000}"/>
          </ac:spMkLst>
        </pc:spChg>
        <pc:picChg chg="add mod">
          <ac:chgData name="Geert Jan Bex" userId="b602d378c858ceb4" providerId="LiveId" clId="{30EAD574-1FC7-4A86-A60C-5DB10ABC81BA}" dt="2025-01-17T14:43:35.516" v="73" actId="1076"/>
          <ac:picMkLst>
            <pc:docMk/>
            <pc:sldMk cId="2597093166" sldId="348"/>
            <ac:picMk id="6" creationId="{F0B1C861-027C-AE93-1BCB-962F1DBAB0E2}"/>
          </ac:picMkLst>
        </pc:picChg>
        <pc:picChg chg="add mod">
          <ac:chgData name="Geert Jan Bex" userId="b602d378c858ceb4" providerId="LiveId" clId="{30EAD574-1FC7-4A86-A60C-5DB10ABC81BA}" dt="2025-01-17T14:43:38.068" v="74" actId="1076"/>
          <ac:picMkLst>
            <pc:docMk/>
            <pc:sldMk cId="2597093166" sldId="348"/>
            <ac:picMk id="8" creationId="{9955A620-341D-09A8-65FD-6BB630BACFFF}"/>
          </ac:picMkLst>
        </pc:picChg>
        <pc:picChg chg="add mod">
          <ac:chgData name="Geert Jan Bex" userId="b602d378c858ceb4" providerId="LiveId" clId="{30EAD574-1FC7-4A86-A60C-5DB10ABC81BA}" dt="2025-01-17T14:43:41.458" v="75" actId="1076"/>
          <ac:picMkLst>
            <pc:docMk/>
            <pc:sldMk cId="2597093166" sldId="348"/>
            <ac:picMk id="9" creationId="{024A877E-0481-E081-DA6C-323BCC25DA80}"/>
          </ac:picMkLst>
        </pc:picChg>
        <pc:picChg chg="add mod">
          <ac:chgData name="Geert Jan Bex" userId="b602d378c858ceb4" providerId="LiveId" clId="{30EAD574-1FC7-4A86-A60C-5DB10ABC81BA}" dt="2025-01-17T14:43:17.636" v="68" actId="1076"/>
          <ac:picMkLst>
            <pc:docMk/>
            <pc:sldMk cId="2597093166" sldId="348"/>
            <ac:picMk id="11" creationId="{CE1CDE01-821E-6748-0DC3-4FDB15D603A1}"/>
          </ac:picMkLst>
        </pc:picChg>
        <pc:picChg chg="add mod">
          <ac:chgData name="Geert Jan Bex" userId="b602d378c858ceb4" providerId="LiveId" clId="{30EAD574-1FC7-4A86-A60C-5DB10ABC81BA}" dt="2025-01-17T14:43:27.588" v="70" actId="1076"/>
          <ac:picMkLst>
            <pc:docMk/>
            <pc:sldMk cId="2597093166" sldId="348"/>
            <ac:picMk id="13" creationId="{0BE55C85-E7E5-B333-4889-9C023DF91895}"/>
          </ac:picMkLst>
        </pc:picChg>
      </pc:sldChg>
      <pc:sldChg chg="modSp add mod">
        <pc:chgData name="Geert Jan Bex" userId="b602d378c858ceb4" providerId="LiveId" clId="{30EAD574-1FC7-4A86-A60C-5DB10ABC81BA}" dt="2025-02-03T12:49:53.874" v="77" actId="208"/>
        <pc:sldMkLst>
          <pc:docMk/>
          <pc:sldMk cId="1464286054" sldId="353"/>
        </pc:sldMkLst>
        <pc:spChg chg="mod">
          <ac:chgData name="Geert Jan Bex" userId="b602d378c858ceb4" providerId="LiveId" clId="{30EAD574-1FC7-4A86-A60C-5DB10ABC81BA}" dt="2025-01-17T10:34:10.989" v="18" actId="20577"/>
          <ac:spMkLst>
            <pc:docMk/>
            <pc:sldMk cId="1464286054" sldId="353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49.356" v="76" actId="208"/>
          <ac:spMkLst>
            <pc:docMk/>
            <pc:sldMk cId="1464286054" sldId="353"/>
            <ac:spMk id="5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53.874" v="77" actId="208"/>
          <ac:spMkLst>
            <pc:docMk/>
            <pc:sldMk cId="1464286054" sldId="353"/>
            <ac:spMk id="6" creationId="{00000000-0000-0000-0000-000000000000}"/>
          </ac:spMkLst>
        </pc:spChg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4231110881" sldId="355"/>
        </pc:sldMkLst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2488509471" sldId="35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 time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128</c:v>
                </c:pt>
                <c:pt idx="1">
                  <c:v>64</c:v>
                </c:pt>
                <c:pt idx="2">
                  <c:v>32</c:v>
                </c:pt>
                <c:pt idx="3">
                  <c:v>16</c:v>
                </c:pt>
                <c:pt idx="4">
                  <c:v>8</c:v>
                </c:pt>
                <c:pt idx="5">
                  <c:v>4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E5-480B-8B3C-9252F6D9A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5945232"/>
        <c:axId val="364845800"/>
      </c:scatterChart>
      <c:valAx>
        <c:axId val="405945232"/>
        <c:scaling>
          <c:logBase val="2"/>
          <c:orientation val="minMax"/>
          <c:max val="128"/>
        </c:scaling>
        <c:delete val="0"/>
        <c:axPos val="b"/>
        <c:numFmt formatCode="General" sourceLinked="1"/>
        <c:majorTickMark val="out"/>
        <c:minorTickMark val="none"/>
        <c:tickLblPos val="nextTo"/>
        <c:crossAx val="364845800"/>
        <c:crosses val="autoZero"/>
        <c:crossBetween val="midCat"/>
        <c:majorUnit val="4"/>
        <c:minorUnit val="4"/>
      </c:valAx>
      <c:valAx>
        <c:axId val="364845800"/>
        <c:scaling>
          <c:logBase val="2"/>
          <c:orientation val="minMax"/>
          <c:max val="128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5945232"/>
        <c:crosses val="autoZero"/>
        <c:crossBetween val="midCat"/>
        <c:majorUnit val="4"/>
        <c:min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serial 0.1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D7C-4A0C-9B7D-1C98B6D53D61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serial 0.01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Sheet1!$D$2:$D$9</c:f>
              <c:numCache>
                <c:formatCode>General</c:formatCode>
                <c:ptCount val="8"/>
                <c:pt idx="0">
                  <c:v>1</c:v>
                </c:pt>
                <c:pt idx="1">
                  <c:v>1.9801980198019802</c:v>
                </c:pt>
                <c:pt idx="2">
                  <c:v>3.883495145631068</c:v>
                </c:pt>
                <c:pt idx="3">
                  <c:v>7.4766355140186915</c:v>
                </c:pt>
                <c:pt idx="4">
                  <c:v>13.913043478260871</c:v>
                </c:pt>
                <c:pt idx="5">
                  <c:v>24.427480916030532</c:v>
                </c:pt>
                <c:pt idx="6">
                  <c:v>39.263803680981596</c:v>
                </c:pt>
                <c:pt idx="7">
                  <c:v>56.387665198237883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D7C-4A0C-9B7D-1C98B6D53D61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serial 0.001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Sheet1!$E$2:$E$9</c:f>
              <c:numCache>
                <c:formatCode>General</c:formatCode>
                <c:ptCount val="8"/>
                <c:pt idx="0">
                  <c:v>1</c:v>
                </c:pt>
                <c:pt idx="1">
                  <c:v>1.9980019980019983</c:v>
                </c:pt>
                <c:pt idx="2">
                  <c:v>3.9880358923230315</c:v>
                </c:pt>
                <c:pt idx="3">
                  <c:v>7.9443892750744798</c:v>
                </c:pt>
                <c:pt idx="4">
                  <c:v>15.763546798029559</c:v>
                </c:pt>
                <c:pt idx="5">
                  <c:v>31.037827352085358</c:v>
                </c:pt>
                <c:pt idx="6">
                  <c:v>60.206961429915339</c:v>
                </c:pt>
                <c:pt idx="7">
                  <c:v>113.57586512866015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D7C-4A0C-9B7D-1C98B6D53D61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perfect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Sheet1!$F$2:$F$9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D7C-4A0C-9B7D-1C98B6D53D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846584"/>
        <c:axId val="406701416"/>
      </c:scatterChart>
      <c:valAx>
        <c:axId val="364846584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06701416"/>
        <c:crosses val="autoZero"/>
        <c:crossBetween val="midCat"/>
        <c:majorUnit val="4"/>
        <c:minorUnit val="4"/>
      </c:valAx>
      <c:valAx>
        <c:axId val="406701416"/>
        <c:scaling>
          <c:logBase val="2"/>
          <c:orientation val="minMax"/>
          <c:max val="128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64846584"/>
        <c:crosses val="autoZero"/>
        <c:crossBetween val="midCat"/>
        <c:majorUnit val="4"/>
        <c:minorUnit val="4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E35-4040-8010-52910994EC6C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Amdahl's law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Sheet1!$H$2:$H$9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E35-4040-8010-52910994E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6696712"/>
        <c:axId val="359173032"/>
      </c:scatterChart>
      <c:valAx>
        <c:axId val="40669671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359173032"/>
        <c:crosses val="autoZero"/>
        <c:crossBetween val="midCat"/>
        <c:minorUnit val="4"/>
      </c:valAx>
      <c:valAx>
        <c:axId val="359173032"/>
        <c:scaling>
          <c:logBase val="2"/>
          <c:orientation val="minMax"/>
          <c:max val="10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6696712"/>
        <c:crosses val="autoZero"/>
        <c:crossBetween val="midCat"/>
        <c:majorUnit val="2"/>
        <c:minorUnit val="2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65D-4592-BED5-D346B11B7D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7906800"/>
        <c:axId val="419185240"/>
      </c:scatterChart>
      <c:valAx>
        <c:axId val="297906800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5240"/>
        <c:crosses val="autoZero"/>
        <c:crossBetween val="midCat"/>
        <c:majorUnit val="4"/>
      </c:valAx>
      <c:valAx>
        <c:axId val="419185240"/>
        <c:scaling>
          <c:logBase val="2"/>
          <c:orientation val="minMax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97906800"/>
        <c:crosses val="autoZero"/>
        <c:crossBetween val="midCat"/>
        <c:maj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efficiency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Sheet1!$I$2:$I$9</c:f>
              <c:numCache>
                <c:formatCode>General</c:formatCode>
                <c:ptCount val="8"/>
                <c:pt idx="0">
                  <c:v>1</c:v>
                </c:pt>
                <c:pt idx="1">
                  <c:v>0.9045567992660748</c:v>
                </c:pt>
                <c:pt idx="2">
                  <c:v>0.7577784150792789</c:v>
                </c:pt>
                <c:pt idx="3">
                  <c:v>0.56800318603386257</c:v>
                </c:pt>
                <c:pt idx="4">
                  <c:v>0.37109739453142115</c:v>
                </c:pt>
                <c:pt idx="5">
                  <c:v>0.20888175060575936</c:v>
                </c:pt>
                <c:pt idx="6">
                  <c:v>9.9971078666994076E-2</c:v>
                </c:pt>
                <c:pt idx="7">
                  <c:v>3.8681422504932006E-2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82-4843-941A-D5D0F867AB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9183672"/>
        <c:axId val="419189552"/>
      </c:scatterChart>
      <c:valAx>
        <c:axId val="41918367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9552"/>
        <c:crosses val="autoZero"/>
        <c:crossBetween val="midCat"/>
        <c:majorUnit val="4"/>
        <c:minorUnit val="4"/>
      </c:valAx>
      <c:valAx>
        <c:axId val="419189552"/>
        <c:scaling>
          <c:orientation val="minMax"/>
          <c:max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1918367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0CAC4-3EE0-4DC7-ABD6-D3D6E5AAAB9D}" type="datetimeFigureOut">
              <a:rPr lang="LID4096" smtClean="0"/>
              <a:t>06/05/2025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56895-410F-405D-84A2-D17CA4EE907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99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95A0-BC49-8BC7-1E67-C4B11669D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900E4-3B6F-DF8D-A7E9-E87ACA05A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996B0-26F5-65C2-4CAF-CF343A6F4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87C4-D0FF-4ABC-B333-BDD4A889DCA1}" type="datetime1">
              <a:rPr lang="LID4096" smtClean="0"/>
              <a:t>06/05/2025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FB615-95FB-1537-3191-B298AB7C3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110DC-31BC-7B20-17FF-31063505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0446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E5A5-8380-474E-9718-DD7F07E6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302E5-27E2-6CFC-0B4D-DBC49A14C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5411E-6EB2-31BA-A950-D24D1E98C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A9AB-7D13-4A1F-BEC7-C733FF8E3B84}" type="datetime1">
              <a:rPr lang="LID4096" smtClean="0"/>
              <a:t>06/05/2025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D62B9-6717-ADE5-539C-1612B0F9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9D565-4095-C862-96BC-DFBD2667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641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4EFB7-D5E7-4262-8070-ADB45C08C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6F322-17F0-953A-FA92-92DF253EF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79FCB-D52F-974B-EE82-54AA1D31B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488E1-5B48-4482-9C1F-FB8A64529493}" type="datetime1">
              <a:rPr lang="LID4096" smtClean="0"/>
              <a:t>06/05/2025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135FE-97EA-1624-7547-B5ADF59F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F64BE-0E81-3731-6FFD-F28281E70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335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CFE0-2AC0-20ED-73B0-DFEFBB29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99922-9839-DC11-7C1D-ECADEB76E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9A3D-7BDD-6410-DA6F-FEFCD2B18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48E22-1479-48C4-B746-780F47AD5EC9}" type="datetime1">
              <a:rPr lang="LID4096" smtClean="0"/>
              <a:t>06/05/2025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A90FE-55A1-7B15-FD37-1BCA33A25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7E73B-D033-E0BF-6482-AD60F16D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708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239B-0275-2624-DB81-0073ABD42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DA172-6B82-EE0F-2416-127BEF687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CA1B6-427A-6E7C-2AFA-D1EAEBCD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5FA8-46CB-46C5-AAB0-0D899A830AB1}" type="datetime1">
              <a:rPr lang="LID4096" smtClean="0"/>
              <a:t>06/05/2025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4012E-CDF7-D679-B514-2CBC536D9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633E4-6D54-38AB-E9B4-2F51C281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6924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B74F-C018-95A8-027A-3FF46422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A37D-E9D6-3DCD-59DF-8AF936E5B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DF64B-0394-0D71-631C-C785F759B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8D6A4-379D-4A0E-2836-A41BD4B4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50588-C4C6-4E7A-B27D-46BD5B8159A8}" type="datetime1">
              <a:rPr lang="LID4096" smtClean="0"/>
              <a:t>06/05/2025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53563-6A2D-1248-28AA-B6430C383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9FB0A-1310-A96A-1402-36A73BD6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1564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611B-B5B0-EDFB-DE7F-36186440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BDBDB-270E-7F86-324F-E5275BDCA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5170-0ECD-519A-4581-6EE194EA8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B4056-2B27-C5AB-9540-BAFE7B980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B4B51-DA67-08D5-D585-5B6369365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1C0D61-D66B-66F0-9E7A-3BFE4642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A48-4465-48A8-AAD4-B9BEB580B31E}" type="datetime1">
              <a:rPr lang="LID4096" smtClean="0"/>
              <a:t>06/05/2025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755B6F-9C13-8619-447D-D1CD0CD50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1414A0-6B8B-80E9-8AEB-4B2F55F32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2408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8F80-DF2C-02C9-F9CE-30DC0A66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96BA8-AF4F-D72D-E98D-EA94266FC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EFD7D-974A-4FEA-9103-2A0F722D35E4}" type="datetime1">
              <a:rPr lang="LID4096" smtClean="0"/>
              <a:t>06/05/2025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BF2A7-B010-2894-CC55-E9E63E8F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EC4B5-0741-2E3F-9A78-1C1E2C31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499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C7838-3BAB-A1C5-8CAF-67D592D7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B35C-61E9-41E8-9D04-B075C63E69AD}" type="datetime1">
              <a:rPr lang="LID4096" smtClean="0"/>
              <a:t>06/05/2025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E5432-C801-692F-D338-B4F35007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32DF7-8080-EE34-A83E-73135A5F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7970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F1D7-A6D5-40B8-8824-60E6BBAD2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DC19-502C-19DB-E622-A545A647C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CAF2B-BDF8-72C4-8F9D-B0496957F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A98AF-1D79-A6B0-0497-39201954B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A7E0-60EF-4A8E-B5EF-6F8166A81BDD}" type="datetime1">
              <a:rPr lang="LID4096" smtClean="0"/>
              <a:t>06/05/2025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7578A-D2CE-562B-B989-7A69F4C63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916E7-788A-E49E-6DE8-14A3030F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982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6504-E5EE-54C4-AE3A-30ED4173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62CFE-64BD-F4E1-68C3-4B0B8476A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19B84-962A-EE60-E472-B2D374CDA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64168-CB93-11C4-544E-0B50C348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DF53-035C-4F7E-91D9-70126BA0C501}" type="datetime1">
              <a:rPr lang="LID4096" smtClean="0"/>
              <a:t>06/05/2025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69202-8A06-0672-D078-63EC0700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8DC89-2294-2048-F46C-FCDE7846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628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23FA6B-4030-DE44-2291-F89E77FD7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04096-10C6-4F5D-CB62-BDE1AE79C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C22DB-A27F-EE11-EAEA-3A48DED31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428A7A-D2AE-4E58-ACE6-968F47E7F9F9}" type="datetime1">
              <a:rPr lang="LID4096" smtClean="0"/>
              <a:t>06/05/2025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D8504-FCB1-8947-3439-E301FE05D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93685-9ED8-B0C8-595B-0FD604216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4907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Version-control-with-git/" TargetMode="External"/><Relationship Id="rId7" Type="http://schemas.openxmlformats.org/officeDocument/2006/relationships/image" Target="../media/image12.sv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Containers-for-HPC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hyperlink" Target="https://gjbex.github.io/Machine-learning-with-Python/" TargetMode="External"/><Relationship Id="rId3" Type="http://schemas.openxmlformats.org/officeDocument/2006/relationships/hyperlink" Target="https://gjbex.github.io/Containers-for-HPC/" TargetMode="External"/><Relationship Id="rId7" Type="http://schemas.openxmlformats.org/officeDocument/2006/relationships/hyperlink" Target="https://gjbex.github.io/Python-on-GPUs/" TargetMode="External"/><Relationship Id="rId2" Type="http://schemas.openxmlformats.org/officeDocument/2006/relationships/hyperlink" Target="https://gjbex.github.io/Workflows-for-HPC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jbex.github.io/Python-for-HPC/" TargetMode="External"/><Relationship Id="rId5" Type="http://schemas.openxmlformats.org/officeDocument/2006/relationships/hyperlink" Target="https://gjbex.github.io/Python-for-data-science/" TargetMode="External"/><Relationship Id="rId4" Type="http://schemas.openxmlformats.org/officeDocument/2006/relationships/hyperlink" Target="https://gjbex.github.io/Scientific-Python/" TargetMode="External"/><Relationship Id="rId9" Type="http://schemas.openxmlformats.org/officeDocument/2006/relationships/hyperlink" Target="https://gjbex.github.io/Deploying-LLMs-locally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Containers-for-HPC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horturl.at/Rb4Ni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vscentrum.be/compute/software/python_package_managemen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vscentrum.be/compute/tier2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svgsilh.com/image/40876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ixabay.com/en/haloween-mask-ghost-fear-skull-1755295/" TargetMode="Externa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pixabay.com/en/haloween-mask-ghost-fear-skull-1755295/" TargetMode="External"/><Relationship Id="rId4" Type="http://schemas.openxmlformats.org/officeDocument/2006/relationships/image" Target="../media/image3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.bin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Workflows-for-HPC/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Python-for-HPC/" TargetMode="Externa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Best practices for data science on HPC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Geert Jan Bex</a:t>
            </a:r>
          </a:p>
          <a:p>
            <a:r>
              <a:rPr lang="en-US" dirty="0"/>
              <a:t>(</a:t>
            </a:r>
            <a:r>
              <a:rPr lang="en-US" dirty="0">
                <a:hlinkClick r:id="rId2"/>
              </a:rPr>
              <a:t>geertjan.bex@uhasselt.be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26841" y="6009448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License</a:t>
            </a:r>
            <a:r>
              <a:rPr lang="en-US" dirty="0"/>
              <a:t>: this presentation is released under the Creative Commons CC BY 4.0,</a:t>
            </a:r>
            <a:br>
              <a:rPr lang="en-US" dirty="0"/>
            </a:br>
            <a:r>
              <a:rPr lang="en-US" dirty="0"/>
              <a:t>see </a:t>
            </a:r>
            <a:r>
              <a:rPr lang="en-US" dirty="0">
                <a:hlinkClick r:id="rId3"/>
              </a:rPr>
              <a:t>https://creativecommons.org/licenses/by/4.0/deed.ast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BE29A-27A3-AC41-EAC1-DA88C291B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10852"/>
            <a:ext cx="2085975" cy="35242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8EE7878-9270-9A2D-BCEA-6A2A8E117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9529799" y="318938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2EFE9-E781-1682-D32E-9ABD249D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9550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9898F1-9A57-2BA8-CCF9-F717F26B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dirty="0"/>
              <a:t>How to manage your code?</a:t>
            </a:r>
            <a:endParaRPr lang="LID4096" dirty="0"/>
          </a:p>
        </p:txBody>
      </p:sp>
      <p:pic>
        <p:nvPicPr>
          <p:cNvPr id="8" name="Picture 7" descr="Cardboard boxes">
            <a:extLst>
              <a:ext uri="{FF2B5EF4-FFF2-40B4-BE49-F238E27FC236}">
                <a16:creationId xmlns:a16="http://schemas.microsoft.com/office/drawing/2014/main" id="{EDEF3599-8107-E78C-00BD-4BCEA6979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6" r="14678" b="2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3D7AB-03A7-C6D1-45B7-AC26903CB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US" dirty="0"/>
              <a:t>Transfer back and forth?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964B1-6F97-5AAA-3367-D5D5D381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LID4096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0A0AE-2155-1DEE-E1D6-BF5D135C2780}"/>
              </a:ext>
            </a:extLst>
          </p:cNvPr>
          <p:cNvSpPr txBox="1"/>
          <p:nvPr/>
        </p:nvSpPr>
        <p:spPr>
          <a:xfrm>
            <a:off x="6865822" y="3691333"/>
            <a:ext cx="459465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/>
              <a:t>Use version control!</a:t>
            </a:r>
            <a:endParaRPr lang="LID4096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7ACE35-E356-7819-E76E-019E0055264D}"/>
              </a:ext>
            </a:extLst>
          </p:cNvPr>
          <p:cNvSpPr txBox="1"/>
          <p:nvPr/>
        </p:nvSpPr>
        <p:spPr>
          <a:xfrm>
            <a:off x="6951502" y="5986284"/>
            <a:ext cx="487793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https://gjbex.github.io/Version-control-with-git/</a:t>
            </a:r>
            <a:r>
              <a:rPr lang="en-US" dirty="0"/>
              <a:t> </a:t>
            </a:r>
            <a:endParaRPr lang="LID4096" dirty="0"/>
          </a:p>
        </p:txBody>
      </p:sp>
      <p:pic>
        <p:nvPicPr>
          <p:cNvPr id="11" name="Graphic 10" descr="Thumbs up sign with solid fill">
            <a:extLst>
              <a:ext uri="{FF2B5EF4-FFF2-40B4-BE49-F238E27FC236}">
                <a16:creationId xmlns:a16="http://schemas.microsoft.com/office/drawing/2014/main" id="{525C4CF0-7151-DB0E-5AD5-32BF3E5B6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5012" y="3188950"/>
            <a:ext cx="724200" cy="724200"/>
          </a:xfrm>
          <a:prstGeom prst="rect">
            <a:avLst/>
          </a:prstGeom>
        </p:spPr>
      </p:pic>
      <p:pic>
        <p:nvPicPr>
          <p:cNvPr id="12" name="Graphic 11" descr="Thumbs Down with solid fill">
            <a:extLst>
              <a:ext uri="{FF2B5EF4-FFF2-40B4-BE49-F238E27FC236}">
                <a16:creationId xmlns:a16="http://schemas.microsoft.com/office/drawing/2014/main" id="{D11433DD-328E-BD72-69E4-454DBACD4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30584" y="1742167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7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F752-3341-1F37-EAEA-BD6D4D2B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environments &amp; I/O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65E96-5573-8DFF-B307-101088F71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with R/Python</a:t>
            </a:r>
          </a:p>
          <a:p>
            <a:pPr lvl="1"/>
            <a:r>
              <a:rPr lang="en-US" dirty="0"/>
              <a:t>Scripts load many modules/packages </a:t>
            </a:r>
            <a:r>
              <a:rPr lang="en-US" dirty="0">
                <a:sym typeface="Symbol" panose="05050102010706020507" pitchFamily="18" charset="2"/>
              </a:rPr>
              <a:t></a:t>
            </a:r>
            <a:r>
              <a:rPr lang="en-US" dirty="0"/>
              <a:t> many metadata operations!</a:t>
            </a:r>
          </a:p>
          <a:p>
            <a:r>
              <a:rPr lang="en-US" dirty="0"/>
              <a:t>Solution: use containers</a:t>
            </a:r>
          </a:p>
          <a:p>
            <a:pPr lvl="1"/>
            <a:r>
              <a:rPr lang="en-US" dirty="0" err="1"/>
              <a:t>Apptainer</a:t>
            </a:r>
            <a:r>
              <a:rPr lang="en-US" dirty="0"/>
              <a:t> is supported on VSC systems</a:t>
            </a:r>
          </a:p>
          <a:p>
            <a:pPr lvl="1"/>
            <a:endParaRPr lang="en-US" dirty="0"/>
          </a:p>
          <a:p>
            <a:r>
              <a:rPr lang="en-US" dirty="0"/>
              <a:t>Comparison</a:t>
            </a:r>
          </a:p>
          <a:p>
            <a:pPr lvl="1"/>
            <a:r>
              <a:rPr lang="en-US" dirty="0" err="1"/>
              <a:t>Lmod</a:t>
            </a:r>
            <a:r>
              <a:rPr lang="en-US" dirty="0"/>
              <a:t> load + Python module load: 14 s + gazillion metadata IOPs</a:t>
            </a:r>
          </a:p>
          <a:p>
            <a:pPr lvl="1"/>
            <a:r>
              <a:rPr lang="en-US" dirty="0"/>
              <a:t>Start container (3 GB image) + Python module load: 7 s + 1 metadata IOP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F009B-B2F8-5418-0963-78E015CDB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100</a:t>
            </a:fld>
            <a:endParaRPr lang="LID4096"/>
          </a:p>
        </p:txBody>
      </p:sp>
      <p:pic>
        <p:nvPicPr>
          <p:cNvPr id="5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1100FD4A-B170-9E10-00E0-F46388929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172" y="1870075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768602-113F-D7FF-8749-8D09E8F64B3A}"/>
              </a:ext>
            </a:extLst>
          </p:cNvPr>
          <p:cNvSpPr txBox="1"/>
          <p:nvPr/>
        </p:nvSpPr>
        <p:spPr>
          <a:xfrm>
            <a:off x="3951514" y="5897325"/>
            <a:ext cx="4506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LID4096" dirty="0">
                <a:hlinkClick r:id="rId3"/>
              </a:rPr>
              <a:t>https://gjbex.github.io/Containers-for-HPC/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832160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DD70D-9377-C47D-C484-DE3BDDDF9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A305-C9FB-5F97-1F3F-6E33398BE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C25B9-C708-9CD1-F26B-580EA084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64846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BDE228-78F1-1E72-57D2-11229312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Conclusions</a:t>
            </a:r>
            <a:endParaRPr lang="LID4096" sz="540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D1693-423C-9B98-C1EC-1C3CE65F6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HPC supports data science</a:t>
            </a:r>
          </a:p>
          <a:p>
            <a:r>
              <a:rPr lang="en-US" sz="2200"/>
              <a:t>There is a learning curve</a:t>
            </a:r>
          </a:p>
          <a:p>
            <a:r>
              <a:rPr lang="en-US" sz="2200"/>
              <a:t>There is support</a:t>
            </a:r>
          </a:p>
          <a:p>
            <a:r>
              <a:rPr lang="en-US" sz="2200"/>
              <a:t>There is training</a:t>
            </a:r>
            <a:endParaRPr lang="LID4096" sz="2200"/>
          </a:p>
        </p:txBody>
      </p:sp>
      <p:pic>
        <p:nvPicPr>
          <p:cNvPr id="8" name="Picture 7" descr="People in group therapy">
            <a:extLst>
              <a:ext uri="{FF2B5EF4-FFF2-40B4-BE49-F238E27FC236}">
                <a16:creationId xmlns:a16="http://schemas.microsoft.com/office/drawing/2014/main" id="{DF6372A9-ECC4-1C2F-131D-4EC6C5D6D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9" r="21268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7E901-6A17-F3B5-3FF3-C5166814B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102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6312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C39F1-3267-D66D-CBDC-6988B112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go from here?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DD179-3F21-EBB8-9383-9AFF1006CF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Workflows for HPC</a:t>
            </a:r>
            <a:endParaRPr lang="en-US"/>
          </a:p>
          <a:p>
            <a:r>
              <a:rPr lang="en-US">
                <a:hlinkClick r:id="rId3"/>
              </a:rPr>
              <a:t>Containers on HPC</a:t>
            </a:r>
            <a:endParaRPr lang="en-US"/>
          </a:p>
          <a:p>
            <a:r>
              <a:rPr lang="en-US">
                <a:hlinkClick r:id="rId4"/>
              </a:rPr>
              <a:t>Scientific Python</a:t>
            </a:r>
            <a:endParaRPr lang="en-US"/>
          </a:p>
          <a:p>
            <a:r>
              <a:rPr lang="en-US">
                <a:hlinkClick r:id="rId5"/>
              </a:rPr>
              <a:t>Python for data science</a:t>
            </a:r>
            <a:endParaRPr lang="en-US"/>
          </a:p>
          <a:p>
            <a:r>
              <a:rPr lang="en-US">
                <a:hlinkClick r:id="rId6"/>
              </a:rPr>
              <a:t>Python for HPC</a:t>
            </a:r>
            <a:endParaRPr lang="en-US"/>
          </a:p>
          <a:p>
            <a:r>
              <a:rPr lang="en-US">
                <a:hlinkClick r:id="rId7"/>
              </a:rPr>
              <a:t>Python on GPUs</a:t>
            </a:r>
            <a:endParaRPr lang="en-US"/>
          </a:p>
          <a:p>
            <a:r>
              <a:rPr lang="en-US">
                <a:hlinkClick r:id="rId8"/>
              </a:rPr>
              <a:t>Machine learning with Python</a:t>
            </a:r>
            <a:endParaRPr lang="en-US"/>
          </a:p>
          <a:p>
            <a:r>
              <a:rPr lang="en-US">
                <a:hlinkClick r:id="rId9"/>
              </a:rPr>
              <a:t>Deploying LLMs locally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AE526A-D1C1-2E79-ABFE-B37D54FBFB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C/C++/Fortran</a:t>
            </a:r>
          </a:p>
          <a:p>
            <a:r>
              <a:rPr lang="en-US"/>
              <a:t>Parallel programming</a:t>
            </a:r>
          </a:p>
          <a:p>
            <a:r>
              <a:rPr lang="en-US"/>
              <a:t>GPU programming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6A978-862F-BD2E-C797-78B94D06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05398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4AE1-8F19-0BC8-9FFD-ABC1F221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software stack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979B-7245-76AE-729B-7DD383F8A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Mainly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</a:t>
            </a:r>
          </a:p>
          <a:p>
            <a:endParaRPr lang="en-US" dirty="0"/>
          </a:p>
          <a:p>
            <a:r>
              <a:rPr lang="en-US" dirty="0"/>
              <a:t>Packages</a:t>
            </a:r>
            <a:r>
              <a:rPr lang="en-US" dirty="0">
                <a:sym typeface="Symbol" panose="05050102010706020507" pitchFamily="18" charset="2"/>
              </a:rPr>
              <a:t></a:t>
            </a:r>
            <a:r>
              <a:rPr lang="en-US" dirty="0"/>
              <a:t> many packages</a:t>
            </a:r>
            <a:r>
              <a:rPr lang="en-US" dirty="0">
                <a:sym typeface="Symbol" panose="05050102010706020507" pitchFamily="18" charset="2"/>
              </a:rPr>
              <a:t> </a:t>
            </a:r>
            <a:r>
              <a:rPr lang="en-US" dirty="0"/>
              <a:t> more packages</a:t>
            </a:r>
          </a:p>
          <a:p>
            <a:endParaRPr lang="en-US" dirty="0"/>
          </a:p>
          <a:p>
            <a:r>
              <a:rPr lang="en-US" dirty="0"/>
              <a:t>Not exactly</a:t>
            </a:r>
          </a:p>
          <a:p>
            <a:pPr lvl="1"/>
            <a:r>
              <a:rPr lang="en-US" dirty="0"/>
              <a:t>HPC-ready</a:t>
            </a:r>
          </a:p>
          <a:p>
            <a:pPr lvl="1"/>
            <a:r>
              <a:rPr lang="en-US" dirty="0"/>
              <a:t>HPC-friendly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F2A22-E79B-6C24-A5B4-75169E4A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11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C5DB07-BDCE-65E8-D36C-9A1CB899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240" y="1978478"/>
            <a:ext cx="941613" cy="94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375B32-15AB-E193-F7E7-9A8622D85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77" y="1898195"/>
            <a:ext cx="1316876" cy="10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E716E1-CBD0-AAD4-AA22-67D72C0FA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4937" y="3074079"/>
            <a:ext cx="1609286" cy="11836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C1C990-10EA-2700-6525-C5AF9141159E}"/>
              </a:ext>
            </a:extLst>
          </p:cNvPr>
          <p:cNvSpPr txBox="1"/>
          <p:nvPr/>
        </p:nvSpPr>
        <p:spPr>
          <a:xfrm>
            <a:off x="9307285" y="4561114"/>
            <a:ext cx="1114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CRAN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548978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8A1B-F890-0E7B-CF16-138B17FC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Modus operandi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CF936-FB19-99F8-C364-ABF10AA1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12</a:t>
            </a:fld>
            <a:endParaRPr lang="LID4096"/>
          </a:p>
        </p:txBody>
      </p:sp>
      <p:pic>
        <p:nvPicPr>
          <p:cNvPr id="1026" name="Picture 2" descr="A screenshot of the four RStudio panes, labeled Source, Environments, Console, and Output.">
            <a:extLst>
              <a:ext uri="{FF2B5EF4-FFF2-40B4-BE49-F238E27FC236}">
                <a16:creationId xmlns:a16="http://schemas.microsoft.com/office/drawing/2014/main" id="{D9C1B41B-A8D2-6FF8-C1C7-F65C085A7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3" y="1483424"/>
            <a:ext cx="4562413" cy="342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face-screenshot">
            <a:extLst>
              <a:ext uri="{FF2B5EF4-FFF2-40B4-BE49-F238E27FC236}">
                <a16:creationId xmlns:a16="http://schemas.microsoft.com/office/drawing/2014/main" id="{E1A1D796-3ADD-87FF-168A-EF847C932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63" y="2808987"/>
            <a:ext cx="3761849" cy="260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0A02069-44A7-AE64-71D4-678EF0ECEF93}"/>
              </a:ext>
            </a:extLst>
          </p:cNvPr>
          <p:cNvSpPr/>
          <p:nvPr/>
        </p:nvSpPr>
        <p:spPr>
          <a:xfrm>
            <a:off x="6267236" y="3198198"/>
            <a:ext cx="893851" cy="5107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D09D0-04E0-D1DD-AF34-54BB33D35321}"/>
              </a:ext>
            </a:extLst>
          </p:cNvPr>
          <p:cNvSpPr txBox="1"/>
          <p:nvPr/>
        </p:nvSpPr>
        <p:spPr>
          <a:xfrm>
            <a:off x="7928384" y="2601723"/>
            <a:ext cx="37689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77C71-1D0C-DED7-03C0-B6044A448CF2}"/>
              </a:ext>
            </a:extLst>
          </p:cNvPr>
          <p:cNvSpPr txBox="1"/>
          <p:nvPr/>
        </p:nvSpPr>
        <p:spPr>
          <a:xfrm>
            <a:off x="7928384" y="3697424"/>
            <a:ext cx="37689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data_parsing.R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9E243-0BAC-6D5B-D93A-C446F59EBA98}"/>
              </a:ext>
            </a:extLst>
          </p:cNvPr>
          <p:cNvSpPr txBox="1"/>
          <p:nvPr/>
        </p:nvSpPr>
        <p:spPr>
          <a:xfrm>
            <a:off x="6181778" y="4435340"/>
            <a:ext cx="3493212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Transition from GUI/interactive to command line/batch</a:t>
            </a:r>
            <a:endParaRPr lang="LID4096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72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9F4F-7537-041F-2607-CE8621D9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transition?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DF557-75BF-700D-507F-6E7D9FB06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absolute paths!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Values changed interactively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command line arguments</a:t>
            </a:r>
          </a:p>
          <a:p>
            <a:pPr lvl="1"/>
            <a:r>
              <a:rPr lang="en-US" dirty="0"/>
              <a:t>Python: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</a:p>
          <a:p>
            <a:pPr lvl="1"/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Choose/create your environment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340C4-C4D9-69DC-9B56-66BA260F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13</a:t>
            </a:fld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2107F-621A-CA00-38CD-5273575242A8}"/>
              </a:ext>
            </a:extLst>
          </p:cNvPr>
          <p:cNvSpPr txBox="1"/>
          <p:nvPr/>
        </p:nvSpPr>
        <p:spPr>
          <a:xfrm>
            <a:off x="2927561" y="2715795"/>
            <a:ext cx="2913788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"C:\Users\..."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403BD0-2207-A4CC-EB80-75C7EC9C55A0}"/>
              </a:ext>
            </a:extLst>
          </p:cNvPr>
          <p:cNvGrpSpPr/>
          <p:nvPr/>
        </p:nvGrpSpPr>
        <p:grpSpPr>
          <a:xfrm>
            <a:off x="3217890" y="2539680"/>
            <a:ext cx="2405743" cy="849086"/>
            <a:chOff x="3145971" y="2960914"/>
            <a:chExt cx="2405743" cy="8490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F49A03-AEE7-2F72-00FC-8A753E1B74CF}"/>
                </a:ext>
              </a:extLst>
            </p:cNvPr>
            <p:cNvCxnSpPr/>
            <p:nvPr/>
          </p:nvCxnSpPr>
          <p:spPr>
            <a:xfrm>
              <a:off x="3145971" y="2960914"/>
              <a:ext cx="2405743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A627891-D940-FB9F-5482-D3BE57F429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908" y="2960914"/>
              <a:ext cx="2147299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83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6773-14CE-13EE-EE39-51B5FB7A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9A134-4B71-6BC9-70E1-116F3FBAC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B0658-7531-BD9E-BF2C-050DA366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8787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8DADC-E412-78E6-F9B0-3CEDFC02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94AC48-40A3-9E2A-AFDD-BB36BFF1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15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5E79A6-58FF-1218-58C7-43E8845FF29B}"/>
              </a:ext>
            </a:extLst>
          </p:cNvPr>
          <p:cNvGrpSpPr/>
          <p:nvPr/>
        </p:nvGrpSpPr>
        <p:grpSpPr>
          <a:xfrm>
            <a:off x="239730" y="1483517"/>
            <a:ext cx="11716226" cy="4247317"/>
            <a:chOff x="-143472" y="2169659"/>
            <a:chExt cx="9997981" cy="4247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0C6E7A-EB70-6823-CA41-389AF17A8A90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2473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argparse.ArgumentParser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(description='Compute cosine values.')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('-n', '--num-points', type=int, default=100,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help='Number of points to compute')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('-A', '--amplitude',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help='Amplitude of the cosine function')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('-f', '--frequency',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help='Frequency of the cosine function')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x, y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compute_cosine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args.num_points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args.amplitude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args.frequency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CCEE4F-EB43-BD7B-C9A1-DF8D30BBC1AA}"/>
                </a:ext>
              </a:extLst>
            </p:cNvPr>
            <p:cNvSpPr txBox="1"/>
            <p:nvPr/>
          </p:nvSpPr>
          <p:spPr>
            <a:xfrm>
              <a:off x="8748961" y="2169659"/>
              <a:ext cx="110554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cosine.py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7DE18D-ADA7-2238-61EE-672DBE10A8AF}"/>
              </a:ext>
            </a:extLst>
          </p:cNvPr>
          <p:cNvGrpSpPr/>
          <p:nvPr/>
        </p:nvGrpSpPr>
        <p:grpSpPr>
          <a:xfrm>
            <a:off x="9087687" y="2517496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369320-6670-DBCA-FE7D-D73AB018448B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07D12E-A4C1-E5F2-7501-41A1816CB949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532BD6-5BF1-E1E2-DD4F-4D9A2FBCE3E2}"/>
              </a:ext>
            </a:extLst>
          </p:cNvPr>
          <p:cNvGrpSpPr/>
          <p:nvPr/>
        </p:nvGrpSpPr>
        <p:grpSpPr>
          <a:xfrm>
            <a:off x="4539343" y="4056805"/>
            <a:ext cx="7412926" cy="634938"/>
            <a:chOff x="-2094709" y="5535406"/>
            <a:chExt cx="7412926" cy="6349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873BC2-5902-2762-E2B2-8C17A5BBCDBD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3E9340-9B78-07F7-1185-EBD716D2634E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-2094709" y="5720072"/>
              <a:ext cx="5802613" cy="4502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F2B522-0B27-C40D-CC95-75F3532D504A}"/>
              </a:ext>
            </a:extLst>
          </p:cNvPr>
          <p:cNvGrpSpPr/>
          <p:nvPr/>
        </p:nvGrpSpPr>
        <p:grpSpPr>
          <a:xfrm>
            <a:off x="7554686" y="5486400"/>
            <a:ext cx="4397583" cy="732863"/>
            <a:chOff x="1160892" y="5171875"/>
            <a:chExt cx="4397583" cy="7328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57A4E7-C109-2521-24D6-68B670D1E018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3C1299-6FED-9421-755B-596E8E1747E1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1160892" y="5171875"/>
              <a:ext cx="2547012" cy="5481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0CC737-F74E-F232-04C8-EF1B32DFD862}"/>
              </a:ext>
            </a:extLst>
          </p:cNvPr>
          <p:cNvSpPr txBox="1"/>
          <p:nvPr/>
        </p:nvSpPr>
        <p:spPr>
          <a:xfrm>
            <a:off x="239730" y="6219263"/>
            <a:ext cx="699593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cosine.py  -n 100  --amplitude 2.5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3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45170-CFD3-C68F-983B-B9413ABD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B9BD-5B23-1C8C-76FF-3C767614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6B277-32C1-8EF6-76E5-81778D56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16</a:t>
            </a:fld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62C23D-5C56-66F2-47AC-024DC4B888EB}"/>
              </a:ext>
            </a:extLst>
          </p:cNvPr>
          <p:cNvGrpSpPr/>
          <p:nvPr/>
        </p:nvGrpSpPr>
        <p:grpSpPr>
          <a:xfrm>
            <a:off x="239731" y="1331118"/>
            <a:ext cx="11453781" cy="4801314"/>
            <a:chOff x="-143472" y="2169659"/>
            <a:chExt cx="9996369" cy="48013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234BEB-E521-484F-F763-679F3EC559B3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8013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library(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optparse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&lt;- list(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(c("-c", "--city"), type = "character",</a:t>
              </a:r>
              <a:b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city to analyze weather data for"),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(c("-q", "--quantity"), type = "character", default = "temp",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quantity to analyze"),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(c("-o", "--output"), type = "character",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"Path to the output CSV file")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 &lt;-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))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if 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 != ".") {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dir.create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showWarnings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FALSE, recursive = TRUE)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D0ED2A-E93A-114A-D562-6B8D9C92AE7D}"/>
                </a:ext>
              </a:extLst>
            </p:cNvPr>
            <p:cNvSpPr txBox="1"/>
            <p:nvPr/>
          </p:nvSpPr>
          <p:spPr>
            <a:xfrm>
              <a:off x="7752670" y="2169659"/>
              <a:ext cx="2100227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weather_analysis.R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123542-4017-D10F-0657-BE9BA16A106B}"/>
              </a:ext>
            </a:extLst>
          </p:cNvPr>
          <p:cNvGrpSpPr/>
          <p:nvPr/>
        </p:nvGrpSpPr>
        <p:grpSpPr>
          <a:xfrm>
            <a:off x="9087687" y="2147382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E0FA68-0C62-28A7-5B10-0B7DB342BFE6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E1C33AB-A7DD-065C-2927-3459EBDDE530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DB8941-6F04-9C76-F9B1-4E6FF5773504}"/>
              </a:ext>
            </a:extLst>
          </p:cNvPr>
          <p:cNvGrpSpPr/>
          <p:nvPr/>
        </p:nvGrpSpPr>
        <p:grpSpPr>
          <a:xfrm>
            <a:off x="8270697" y="3479862"/>
            <a:ext cx="3681572" cy="958957"/>
            <a:chOff x="1636645" y="5535406"/>
            <a:chExt cx="3681572" cy="9589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1B9986-47BA-F907-BCDA-C2B6AE122A55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3A4BC1E-31F1-7CA8-55DF-34E13B6C1573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1636645" y="5720072"/>
              <a:ext cx="2071259" cy="7742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8225C1-E956-5B89-7415-907E3E0DC97A}"/>
              </a:ext>
            </a:extLst>
          </p:cNvPr>
          <p:cNvGrpSpPr/>
          <p:nvPr/>
        </p:nvGrpSpPr>
        <p:grpSpPr>
          <a:xfrm>
            <a:off x="5260369" y="4140873"/>
            <a:ext cx="6691900" cy="1081211"/>
            <a:chOff x="-1133425" y="5535406"/>
            <a:chExt cx="6691900" cy="10812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C24928-77A8-9D19-544C-04FE0CFDA1CE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A3FA62-FDFC-74CF-A735-2C5738AC9989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-1133425" y="5720072"/>
              <a:ext cx="4841329" cy="8965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78CF5F-46EB-81C1-3689-1589443BF331}"/>
              </a:ext>
            </a:extLst>
          </p:cNvPr>
          <p:cNvSpPr txBox="1"/>
          <p:nvPr/>
        </p:nvSpPr>
        <p:spPr>
          <a:xfrm>
            <a:off x="239731" y="6317098"/>
            <a:ext cx="96844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weather_analysis.R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-c London  --output data_out.csv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18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A5DF3-6A7B-359B-A16E-27031DCE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6E260-481C-BE27-DDF5-BE916465D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9AE21-D6CD-C11A-5C46-2C8A84B9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5107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37CC-43CA-36B6-1955-75F73AB0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Options</a:t>
            </a:r>
            <a:endParaRPr lang="LID4096" sz="3600"/>
          </a:p>
        </p:txBody>
      </p:sp>
      <p:pic>
        <p:nvPicPr>
          <p:cNvPr id="6" name="Picture 5" descr="Aerial shot of a cargo ship in the sea">
            <a:extLst>
              <a:ext uri="{FF2B5EF4-FFF2-40B4-BE49-F238E27FC236}">
                <a16:creationId xmlns:a16="http://schemas.microsoft.com/office/drawing/2014/main" id="{B2D893AC-89A6-E459-4771-F8D8CC1C1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9" b="30001"/>
          <a:stretch>
            <a:fillRect/>
          </a:stretch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E6B68-0438-A9CD-FA89-7464B87F7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/>
              <a:t>Pre-installed modules</a:t>
            </a:r>
          </a:p>
          <a:p>
            <a:r>
              <a:rPr lang="en-US" sz="1800"/>
              <a:t>Install your own packages</a:t>
            </a:r>
          </a:p>
          <a:p>
            <a:r>
              <a:rPr lang="en-US" sz="1800"/>
              <a:t>Use containers</a:t>
            </a:r>
          </a:p>
          <a:p>
            <a:pPr lvl="1"/>
            <a:r>
              <a:rPr lang="en-US" sz="1800"/>
              <a:t>Not in scope: see </a:t>
            </a:r>
            <a:r>
              <a:rPr lang="en-US" sz="1800">
                <a:hlinkClick r:id="rId3"/>
              </a:rPr>
              <a:t>https://gjbex.github.io/Containers-for-HPC/</a:t>
            </a:r>
            <a:r>
              <a:rPr lang="en-US" sz="1800"/>
              <a:t> </a:t>
            </a:r>
            <a:endParaRPr lang="LID4096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38F99-E6C5-C1AE-94F9-336289C7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LID4096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59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FAB7A-ACFC-5BB7-34DE-32FD747B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Environment: modules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0683D-6082-E8D1-1301-126441AD3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8520D-BFED-093A-C179-69E2853F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11385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98EC-1C61-495B-A9F8-4410E339CCF5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66751" y="5445224"/>
            <a:ext cx="5765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2"/>
              </a:rPr>
              <a:t>https://shorturl.at/Rb4Ni</a:t>
            </a:r>
            <a:r>
              <a:rPr lang="en-US" sz="4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679C85-91D9-5467-5CA3-F1BD3EA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128587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10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4FB0-D4D9-8C9A-CCA8-4E1049D5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8460-3442-3102-41FB-3742F1911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installed modules, when possible,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R/4.4.0-gfbf-2023a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Python/3.12.3-GCCcore-13.3.0</a:t>
            </a:r>
          </a:p>
          <a:p>
            <a:r>
              <a:rPr lang="en-US" dirty="0"/>
              <a:t>Use package bundles,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R-bundle-CRAN/2023.12-foss-2023a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SciPy-bundle/2024.05-gfbf-2024a</a:t>
            </a:r>
          </a:p>
          <a:p>
            <a:r>
              <a:rPr lang="en-US" dirty="0"/>
              <a:t>Use additional modules, e.g.,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TensorFlow/2.15.1-foss-2023a-CUDA-12.1.1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matplotlib/3.9.2-gfbf-2024a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C73E5-41E2-D442-7611-AC0633BD9D89}"/>
              </a:ext>
            </a:extLst>
          </p:cNvPr>
          <p:cNvSpPr txBox="1"/>
          <p:nvPr/>
        </p:nvSpPr>
        <p:spPr>
          <a:xfrm rot="1009166">
            <a:off x="8382909" y="2890390"/>
            <a:ext cx="2960875" cy="1077218"/>
          </a:xfrm>
          <a:prstGeom prst="rect">
            <a:avLst/>
          </a:prstGeom>
          <a:solidFill>
            <a:srgbClr val="EBBE8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/>
              <a:t>Much, but likely</a:t>
            </a:r>
            <a:br>
              <a:rPr lang="en-US" sz="3200" dirty="0"/>
            </a:br>
            <a:r>
              <a:rPr lang="en-US" sz="3200" dirty="0"/>
              <a:t>not all</a:t>
            </a:r>
            <a:endParaRPr lang="LID4096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BEE10-594A-0164-043D-803AEE126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1425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361E-5725-81AD-1613-A54CB4F7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script &amp; modules: best practices</a:t>
            </a:r>
            <a:endParaRPr lang="LID4096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9ED52B-3ACD-0A4C-4132-EFF7655D1CD1}"/>
              </a:ext>
            </a:extLst>
          </p:cNvPr>
          <p:cNvGrpSpPr/>
          <p:nvPr/>
        </p:nvGrpSpPr>
        <p:grpSpPr>
          <a:xfrm>
            <a:off x="1415143" y="1997839"/>
            <a:ext cx="8795657" cy="3416320"/>
            <a:chOff x="1055914" y="2169659"/>
            <a:chExt cx="8795657" cy="34163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EA7CB0-AAB9-88B7-C0B4-690F2AC8B245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4163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--time=00:02:00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first clean up your environment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load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only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the modules you need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</a:t>
              </a:r>
              <a:r>
                <a:rPr lang="fr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R-bundle-CRAN/2023.12-foss-2023a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AFADC8-4BDD-F70C-16C0-6AA4905CCC70}"/>
                </a:ext>
              </a:extLst>
            </p:cNvPr>
            <p:cNvSpPr txBox="1"/>
            <p:nvPr/>
          </p:nvSpPr>
          <p:spPr>
            <a:xfrm>
              <a:off x="7815436" y="2169659"/>
              <a:ext cx="203613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jobscript.slurm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F8A9C7-3DF9-27F0-02D0-07666A27E0A4}"/>
              </a:ext>
            </a:extLst>
          </p:cNvPr>
          <p:cNvGrpSpPr/>
          <p:nvPr/>
        </p:nvGrpSpPr>
        <p:grpSpPr>
          <a:xfrm>
            <a:off x="5377543" y="2439565"/>
            <a:ext cx="6553200" cy="1675235"/>
            <a:chOff x="5638800" y="2439565"/>
            <a:chExt cx="6553200" cy="16752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74C461-1C87-51F8-5E7F-1D2BDF74AE74}"/>
                </a:ext>
              </a:extLst>
            </p:cNvPr>
            <p:cNvGrpSpPr/>
            <p:nvPr/>
          </p:nvGrpSpPr>
          <p:grpSpPr>
            <a:xfrm>
              <a:off x="5638800" y="2979099"/>
              <a:ext cx="6238181" cy="1135701"/>
              <a:chOff x="-450540" y="5535406"/>
              <a:chExt cx="6238181" cy="113570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867E9C-B646-D64C-F28E-1F27C0F63DDC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07973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Reduces side effects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CA1ABDC-2CBB-5794-6FAC-C6D59A51F49D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-450540" y="5720072"/>
                <a:ext cx="4158444" cy="95103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Graphic 16" descr="Thumbs up sign with solid fill">
              <a:extLst>
                <a:ext uri="{FF2B5EF4-FFF2-40B4-BE49-F238E27FC236}">
                  <a16:creationId xmlns:a16="http://schemas.microsoft.com/office/drawing/2014/main" id="{39B36D00-80D8-6CBD-63B2-AD30770A0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2439565"/>
              <a:ext cx="724200" cy="7242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F8870C-EF21-D5B8-AFEC-58CF7D1B03A2}"/>
              </a:ext>
            </a:extLst>
          </p:cNvPr>
          <p:cNvGrpSpPr/>
          <p:nvPr/>
        </p:nvGrpSpPr>
        <p:grpSpPr>
          <a:xfrm>
            <a:off x="6183086" y="3309744"/>
            <a:ext cx="5747657" cy="1459591"/>
            <a:chOff x="6444343" y="3309744"/>
            <a:chExt cx="5747657" cy="145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C188A9C-1C5B-45F4-EAA1-491882DA475E}"/>
                </a:ext>
              </a:extLst>
            </p:cNvPr>
            <p:cNvGrpSpPr/>
            <p:nvPr/>
          </p:nvGrpSpPr>
          <p:grpSpPr>
            <a:xfrm>
              <a:off x="6444343" y="3818300"/>
              <a:ext cx="5432638" cy="951035"/>
              <a:chOff x="665216" y="5535406"/>
              <a:chExt cx="5432638" cy="9510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A7626F-1105-BAD6-3A95-7542888EB75A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389950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Ensures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reproducability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0E4A869-845A-E022-EBB4-F7A8E5D721B2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>
                <a:off x="665216" y="5720072"/>
                <a:ext cx="3042688" cy="766369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phic 18" descr="Thumbs up sign with solid fill">
              <a:extLst>
                <a:ext uri="{FF2B5EF4-FFF2-40B4-BE49-F238E27FC236}">
                  <a16:creationId xmlns:a16="http://schemas.microsoft.com/office/drawing/2014/main" id="{2E83F4A8-61A2-7D99-759C-761A2F83B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3309744"/>
              <a:ext cx="724200" cy="7242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C41FD80-F478-39C8-9948-A158D94C850C}"/>
              </a:ext>
            </a:extLst>
          </p:cNvPr>
          <p:cNvSpPr txBox="1"/>
          <p:nvPr/>
        </p:nvSpPr>
        <p:spPr>
          <a:xfrm>
            <a:off x="4691743" y="5791695"/>
            <a:ext cx="25294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Similar for Python</a:t>
            </a:r>
            <a:endParaRPr lang="LID4096" sz="2400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9B4DA03-AD96-27B7-D077-BA713A27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8008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3AB3-034A-F8CF-8219-6DA6C878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0AC30-4EFF-4815-3030-BDCD1E084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CD7FF-A236-C618-89E2-1834C3A7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7364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C666-ADD6-2C01-CCB6-FE56FE66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 environments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D5358-76B5-F230-33C5-1483168BB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Install </a:t>
            </a:r>
            <a:r>
              <a:rPr lang="en-US" dirty="0" err="1"/>
              <a:t>conda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environment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Activate environment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Install additional packages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Update </a:t>
            </a:r>
            <a:endParaRPr lang="LID4096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9B369-6BD2-C882-3BEA-42338E98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23DDC-C9F5-61CF-6F3F-2A40A3CFD90E}"/>
              </a:ext>
            </a:extLst>
          </p:cNvPr>
          <p:cNvSpPr txBox="1"/>
          <p:nvPr/>
        </p:nvSpPr>
        <p:spPr>
          <a:xfrm>
            <a:off x="1121229" y="2129683"/>
            <a:ext cx="10874828" cy="9233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https://repo.continuum.io/miniconda/Miniconda3-latest-Linux-x86_64.sh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bash Miniconda3-latest-Linux-x86_64.sh  -b  -p $VSC_DATA/miniconda3</a:t>
            </a:r>
          </a:p>
          <a:p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source ~/.bashrc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70E4F-5973-DA8C-52BF-8065FC80FD81}"/>
              </a:ext>
            </a:extLst>
          </p:cNvPr>
          <p:cNvSpPr txBox="1"/>
          <p:nvPr/>
        </p:nvSpPr>
        <p:spPr>
          <a:xfrm>
            <a:off x="1121229" y="338315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create  -n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3A3C0-7C5A-1520-081C-7199DEB307CF}"/>
              </a:ext>
            </a:extLst>
          </p:cNvPr>
          <p:cNvSpPr txBox="1"/>
          <p:nvPr/>
        </p:nvSpPr>
        <p:spPr>
          <a:xfrm>
            <a:off x="1121229" y="420398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activate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2C237-E7DE-FFA1-1B9B-44B0C7790F22}"/>
              </a:ext>
            </a:extLst>
          </p:cNvPr>
          <p:cNvSpPr txBox="1"/>
          <p:nvPr/>
        </p:nvSpPr>
        <p:spPr>
          <a:xfrm>
            <a:off x="1121229" y="4994999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install  pandas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2FAF92-1A55-CF4B-81F7-19E1DEE82D56}"/>
              </a:ext>
            </a:extLst>
          </p:cNvPr>
          <p:cNvSpPr txBox="1"/>
          <p:nvPr/>
        </p:nvSpPr>
        <p:spPr>
          <a:xfrm>
            <a:off x="1121229" y="5848714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update  --all</a:t>
            </a:r>
          </a:p>
        </p:txBody>
      </p:sp>
    </p:spTree>
    <p:extLst>
      <p:ext uri="{BB962C8B-B14F-4D97-AF65-F5344CB8AC3E}">
        <p14:creationId xmlns:p14="http://schemas.microsoft.com/office/powerpoint/2010/main" val="39875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8D8A3-4975-C949-7B91-C0E052F3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0D58F-B2DD-B56F-1605-F336C108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24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C82B07-178D-D541-0025-2BB3F490C54C}"/>
              </a:ext>
            </a:extLst>
          </p:cNvPr>
          <p:cNvGrpSpPr/>
          <p:nvPr/>
        </p:nvGrpSpPr>
        <p:grpSpPr>
          <a:xfrm>
            <a:off x="1415143" y="1997839"/>
            <a:ext cx="8795657" cy="2585323"/>
            <a:chOff x="1055914" y="2169659"/>
            <a:chExt cx="8795657" cy="25853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C30341-D255-B1D9-383A-79CD677F55F2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activate </a:t>
              </a: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my_env</a:t>
              </a:r>
              <a:endParaRPr lang="en-US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python cosine.py -n 100 -o result_${SLURM_JOB_ID}.txt \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-p plot_${SLURM_JOB_ID}.png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868513-48BA-39EC-C23C-1B6FA671588B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1DC068-CDE1-3A93-2B07-23E4C9118CEE}"/>
              </a:ext>
            </a:extLst>
          </p:cNvPr>
          <p:cNvGrpSpPr/>
          <p:nvPr/>
        </p:nvGrpSpPr>
        <p:grpSpPr>
          <a:xfrm>
            <a:off x="4705564" y="2643544"/>
            <a:ext cx="6747133" cy="889068"/>
            <a:chOff x="-834843" y="5535406"/>
            <a:chExt cx="6747133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DA2DFB-4A0B-5B15-3637-AE063DA3C62A}"/>
                </a:ext>
              </a:extLst>
            </p:cNvPr>
            <p:cNvSpPr txBox="1"/>
            <p:nvPr/>
          </p:nvSpPr>
          <p:spPr>
            <a:xfrm>
              <a:off x="3707904" y="5535406"/>
              <a:ext cx="2204386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Activate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4430F79-5313-F3F3-D223-BD940B26FA46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356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D853-DFDF-BC51-50DF-3D49D1CA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9386A-C977-D456-C782-86154FC4D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Lean, single purpose environments</a:t>
            </a:r>
          </a:p>
          <a:p>
            <a:pPr lvl="1"/>
            <a:r>
              <a:rPr lang="en-US" dirty="0"/>
              <a:t>Keep under version control: </a:t>
            </a:r>
            <a:r>
              <a:rPr lang="en-US" i="1" dirty="0">
                <a:solidFill>
                  <a:srgbClr val="00B050"/>
                </a:solidFill>
              </a:rPr>
              <a:t>reproducible</a:t>
            </a:r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r>
              <a:rPr lang="en-US" dirty="0"/>
              <a:t>Keep laptop and HPC in sync: </a:t>
            </a:r>
            <a:r>
              <a:rPr lang="en-US" i="1" dirty="0">
                <a:solidFill>
                  <a:srgbClr val="00B050"/>
                </a:solidFill>
              </a:rPr>
              <a:t>portability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Pitfall: installation directory, see documentation</a:t>
            </a:r>
            <a:br>
              <a:rPr lang="en-US" dirty="0"/>
            </a:br>
            <a:r>
              <a:rPr lang="en-US" sz="2000" dirty="0">
                <a:hlinkClick r:id="rId2"/>
              </a:rPr>
              <a:t>https://docs.vscentrum.be/compute/software/python_package_management.html</a:t>
            </a:r>
            <a:endParaRPr lang="en-US" sz="2000" dirty="0"/>
          </a:p>
          <a:p>
            <a:r>
              <a:rPr lang="en-US" dirty="0"/>
              <a:t>For performance on CPU, use Intel </a:t>
            </a:r>
            <a:r>
              <a:rPr lang="en-US" dirty="0" err="1"/>
              <a:t>OneAPI</a:t>
            </a:r>
            <a:r>
              <a:rPr lang="en-US" dirty="0"/>
              <a:t> distribution</a:t>
            </a:r>
            <a:r>
              <a:rPr lang="en-US" sz="2000" dirty="0"/>
              <a:t> </a:t>
            </a:r>
          </a:p>
          <a:p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D5F06-910B-6523-67A4-F713CB9C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25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6AB11-9ECF-D5E6-6532-B07AB9001B2D}"/>
              </a:ext>
            </a:extLst>
          </p:cNvPr>
          <p:cNvSpPr txBox="1"/>
          <p:nvPr/>
        </p:nvSpPr>
        <p:spPr>
          <a:xfrm>
            <a:off x="1585645" y="3054970"/>
            <a:ext cx="793849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list  --explicit  &gt;  environment_spec.txt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Graphic 5" descr="Thumbs up sign with solid fill">
            <a:extLst>
              <a:ext uri="{FF2B5EF4-FFF2-40B4-BE49-F238E27FC236}">
                <a16:creationId xmlns:a16="http://schemas.microsoft.com/office/drawing/2014/main" id="{8AC9E7C1-BCDB-9C8E-7382-EFB639E5A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871" y="2578254"/>
            <a:ext cx="724200" cy="72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60F4B9-0DC7-9C46-5D2A-B83B61031A04}"/>
              </a:ext>
            </a:extLst>
          </p:cNvPr>
          <p:cNvSpPr txBox="1"/>
          <p:nvPr/>
        </p:nvSpPr>
        <p:spPr>
          <a:xfrm>
            <a:off x="1585644" y="4107216"/>
            <a:ext cx="793849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env export  --from-history  &gt;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environment.yml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Graphic 7" descr="Thumbs up sign with solid fill">
            <a:extLst>
              <a:ext uri="{FF2B5EF4-FFF2-40B4-BE49-F238E27FC236}">
                <a16:creationId xmlns:a16="http://schemas.microsoft.com/office/drawing/2014/main" id="{1D398045-43A7-2AA1-18C7-C55F19288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871" y="3687884"/>
            <a:ext cx="724200" cy="724200"/>
          </a:xfrm>
          <a:prstGeom prst="rect">
            <a:avLst/>
          </a:prstGeom>
        </p:spPr>
      </p:pic>
      <p:pic>
        <p:nvPicPr>
          <p:cNvPr id="10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9EE27DB5-9280-E132-F5DF-4224354B4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245" y="4869503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81AE5F-0855-5FB4-03BF-AEFBCD80C180}"/>
              </a:ext>
            </a:extLst>
          </p:cNvPr>
          <p:cNvSpPr txBox="1"/>
          <p:nvPr/>
        </p:nvSpPr>
        <p:spPr>
          <a:xfrm>
            <a:off x="1585645" y="6006789"/>
            <a:ext cx="793849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create  -n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-c intel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intelpython3_full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" name="Graphic 11" descr="Thumbs up sign with solid fill">
            <a:extLst>
              <a:ext uri="{FF2B5EF4-FFF2-40B4-BE49-F238E27FC236}">
                <a16:creationId xmlns:a16="http://schemas.microsoft.com/office/drawing/2014/main" id="{87258E0F-A694-3C20-BAD8-2B7EC8722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871" y="5949800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73C8-46D8-90E7-B5E9-62D504C4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0E4CA-5BB6-1598-DD80-47CD7BC0E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58CA-C57F-993F-F8C2-17C8EAEE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79265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706C-14A4-72C8-A65A-86B49BAD7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 considerations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1B18-A02C-168D-8533-6D6E74DED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built hardware-specific!</a:t>
            </a:r>
          </a:p>
          <a:p>
            <a:pPr lvl="1"/>
            <a:r>
              <a:rPr lang="en-US" dirty="0"/>
              <a:t>Install &amp; use on same hardware</a:t>
            </a:r>
          </a:p>
          <a:p>
            <a:pPr lvl="1"/>
            <a:r>
              <a:rPr lang="en-US" dirty="0"/>
              <a:t>Installation on compute nodes</a:t>
            </a:r>
          </a:p>
          <a:p>
            <a:r>
              <a:rPr lang="en-US" dirty="0"/>
              <a:t>Packages built per R major release</a:t>
            </a:r>
          </a:p>
          <a:p>
            <a:r>
              <a:rPr lang="en-US" dirty="0"/>
              <a:t>Pure R packages: easy</a:t>
            </a:r>
          </a:p>
          <a:p>
            <a:r>
              <a:rPr lang="en-US" dirty="0"/>
              <a:t>Packages with library dependencies: not so easy</a:t>
            </a:r>
          </a:p>
          <a:p>
            <a:pPr lvl="1"/>
            <a:r>
              <a:rPr lang="en-US" dirty="0"/>
              <a:t>Use modules</a:t>
            </a:r>
          </a:p>
          <a:p>
            <a:pPr lvl="1"/>
            <a:r>
              <a:rPr lang="en-US" dirty="0"/>
              <a:t>Ask help if necessary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C06B6-00B6-DF00-9500-8353D589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27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B8EE8CBC-1DD0-C5A6-DA64-FBD973601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845" y="1995674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Thumbs up sign with solid fill">
            <a:extLst>
              <a:ext uri="{FF2B5EF4-FFF2-40B4-BE49-F238E27FC236}">
                <a16:creationId xmlns:a16="http://schemas.microsoft.com/office/drawing/2014/main" id="{7F4308D3-7387-3F06-E910-0CE156322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5820" y="1284138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8DB5-555C-7D44-C0FF-E465F81B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C3C77-CF5F-C9F6-3818-A94F8E6BA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OnDemand:  interactive shell, or</a:t>
            </a:r>
          </a:p>
          <a:p>
            <a:r>
              <a:rPr lang="en-US" dirty="0"/>
              <a:t>From login node, submit interactive job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module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DB7A3-D2F0-B620-423C-C5F0AB3A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F6901-D4B3-E574-B658-9CDCB6354246}"/>
              </a:ext>
            </a:extLst>
          </p:cNvPr>
          <p:cNvSpPr txBox="1"/>
          <p:nvPr/>
        </p:nvSpPr>
        <p:spPr>
          <a:xfrm>
            <a:off x="1585645" y="2938414"/>
            <a:ext cx="859249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$  </a:t>
            </a:r>
            <a:r>
              <a:rPr lang="en-US" sz="2400" dirty="0" err="1">
                <a:solidFill>
                  <a:schemeClr val="bg1"/>
                </a:solidFill>
              </a:rPr>
              <a:t>srun</a:t>
            </a:r>
            <a:r>
              <a:rPr lang="en-US" sz="2400" dirty="0">
                <a:solidFill>
                  <a:schemeClr val="bg1"/>
                </a:solidFill>
              </a:rPr>
              <a:t>  --account=&lt;your-account&gt;  --time=00:30:00          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--cluster=</a:t>
            </a:r>
            <a:r>
              <a:rPr lang="en-US" sz="2400" dirty="0" err="1">
                <a:solidFill>
                  <a:schemeClr val="bg1"/>
                </a:solidFill>
              </a:rPr>
              <a:t>wice</a:t>
            </a:r>
            <a:r>
              <a:rPr lang="en-US" sz="2400" dirty="0">
                <a:solidFill>
                  <a:schemeClr val="bg1"/>
                </a:solidFill>
              </a:rPr>
              <a:t>  --partition=</a:t>
            </a:r>
            <a:r>
              <a:rPr lang="en-US" sz="2400" dirty="0" err="1">
                <a:solidFill>
                  <a:schemeClr val="bg1"/>
                </a:solidFill>
              </a:rPr>
              <a:t>batch_sapphirerapids</a:t>
            </a:r>
            <a:r>
              <a:rPr lang="en-US" sz="2400" dirty="0">
                <a:solidFill>
                  <a:schemeClr val="bg1"/>
                </a:solidFill>
              </a:rPr>
              <a:t>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</a:t>
            </a:r>
            <a:r>
              <a:rPr lang="en-US" sz="2400" dirty="0" err="1">
                <a:solidFill>
                  <a:schemeClr val="bg1"/>
                </a:solidFill>
              </a:rPr>
              <a:t>pty</a:t>
            </a:r>
            <a:r>
              <a:rPr lang="en-US" sz="2400" dirty="0">
                <a:solidFill>
                  <a:schemeClr val="bg1"/>
                </a:solidFill>
              </a:rPr>
              <a:t>  /bin/bash -l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49BEE2-664B-8079-3806-ED54F17A62B2}"/>
              </a:ext>
            </a:extLst>
          </p:cNvPr>
          <p:cNvGrpSpPr/>
          <p:nvPr/>
        </p:nvGrpSpPr>
        <p:grpSpPr>
          <a:xfrm>
            <a:off x="7686379" y="4138743"/>
            <a:ext cx="2295821" cy="1048024"/>
            <a:chOff x="3707904" y="4856714"/>
            <a:chExt cx="2295821" cy="10480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5EE781-D831-B340-D7ED-AD5C8F27A0C3}"/>
                </a:ext>
              </a:extLst>
            </p:cNvPr>
            <p:cNvSpPr txBox="1"/>
            <p:nvPr/>
          </p:nvSpPr>
          <p:spPr>
            <a:xfrm>
              <a:off x="3707904" y="5535406"/>
              <a:ext cx="229582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Hardware architecture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53D276-10EA-ACFD-5755-65F16F506FD8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4275581" y="4856714"/>
              <a:ext cx="580234" cy="678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FC2DCE3-C525-998F-E1F7-129BFD885251}"/>
              </a:ext>
            </a:extLst>
          </p:cNvPr>
          <p:cNvSpPr txBox="1"/>
          <p:nvPr/>
        </p:nvSpPr>
        <p:spPr>
          <a:xfrm>
            <a:off x="1585646" y="5417599"/>
            <a:ext cx="8592498" cy="46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node $  </a:t>
            </a:r>
            <a:r>
              <a:rPr lang="fr-BE" sz="2400" dirty="0">
                <a:solidFill>
                  <a:schemeClr val="bg1"/>
                </a:solidFill>
              </a:rPr>
              <a:t>module </a:t>
            </a:r>
            <a:r>
              <a:rPr lang="fr-BE" sz="2400" dirty="0" err="1">
                <a:solidFill>
                  <a:schemeClr val="bg1"/>
                </a:solidFill>
              </a:rPr>
              <a:t>load</a:t>
            </a:r>
            <a:r>
              <a:rPr lang="fr-BE" sz="2400" dirty="0">
                <a:solidFill>
                  <a:schemeClr val="bg1"/>
                </a:solidFill>
              </a:rPr>
              <a:t> R-bundle-CRAN/2023.12-foss-2023a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84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A07A7-C1D6-C5AD-974C-76B8BB93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 &amp; install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C8AF7-A821-4467-9E16-EE82BB329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installation location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the directory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R and install package(s)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87192-A981-AB47-2719-7D63C24E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2222A-C647-EC32-1F3F-101179EEBBA9}"/>
              </a:ext>
            </a:extLst>
          </p:cNvPr>
          <p:cNvSpPr txBox="1"/>
          <p:nvPr/>
        </p:nvSpPr>
        <p:spPr>
          <a:xfrm>
            <a:off x="1195228" y="2407271"/>
            <a:ext cx="1004971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node$  </a:t>
            </a:r>
            <a:r>
              <a:rPr lang="pt-BR" dirty="0">
                <a:solidFill>
                  <a:schemeClr val="bg1"/>
                </a:solidFill>
              </a:rPr>
              <a:t>export R_LIBS_USER=$VSC_DATA/R/$VSC_OS_LOCAL/$VSC_ARCH_LOCAL/$EBVERSIONR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7A6EF-E1CE-D6C4-8153-C015150AD2DF}"/>
              </a:ext>
            </a:extLst>
          </p:cNvPr>
          <p:cNvSpPr txBox="1"/>
          <p:nvPr/>
        </p:nvSpPr>
        <p:spPr>
          <a:xfrm>
            <a:off x="1195227" y="3981700"/>
            <a:ext cx="10158573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node $  </a:t>
            </a:r>
            <a:r>
              <a:rPr lang="pt-BR" sz="2000" dirty="0">
                <a:solidFill>
                  <a:schemeClr val="bg1"/>
                </a:solidFill>
              </a:rPr>
              <a:t>mkdir  -p  $R_LIBS_USER</a:t>
            </a:r>
            <a:endParaRPr lang="en-US" sz="20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592C6-6328-99E8-B9EC-ED364A00875A}"/>
              </a:ext>
            </a:extLst>
          </p:cNvPr>
          <p:cNvSpPr txBox="1"/>
          <p:nvPr/>
        </p:nvSpPr>
        <p:spPr>
          <a:xfrm>
            <a:off x="1195227" y="5469741"/>
            <a:ext cx="10158574" cy="7078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node $  </a:t>
            </a:r>
            <a:r>
              <a:rPr lang="pt-BR" b="1" dirty="0">
                <a:solidFill>
                  <a:schemeClr val="bg1"/>
                </a:solidFill>
              </a:rPr>
              <a:t>R_LIBS_USER=$R_LIBS_USER  R</a:t>
            </a:r>
          </a:p>
          <a:p>
            <a:r>
              <a:rPr lang="pt-BR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install.packages("dplyr")</a:t>
            </a:r>
            <a:endParaRPr lang="en-US" sz="2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04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73A4FCC5-DC3D-4500-9780-EECF84D9A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1F145-C5E0-46AB-A22B-68461DC2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88509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28F6-0CF1-1FBC-AA5C-8F4D8C20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in batch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7F16B-6446-02C5-8380-DC9EE6AA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30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12455B-832D-E73D-D1D5-076E115D2BEF}"/>
              </a:ext>
            </a:extLst>
          </p:cNvPr>
          <p:cNvGrpSpPr/>
          <p:nvPr/>
        </p:nvGrpSpPr>
        <p:grpSpPr>
          <a:xfrm>
            <a:off x="457201" y="1377353"/>
            <a:ext cx="11517983" cy="4524315"/>
            <a:chOff x="-43542" y="2169659"/>
            <a:chExt cx="11517983" cy="45243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D28F47-723E-F8A0-3251-44D5758BF97F}"/>
                </a:ext>
              </a:extLst>
            </p:cNvPr>
            <p:cNvSpPr txBox="1"/>
            <p:nvPr/>
          </p:nvSpPr>
          <p:spPr>
            <a:xfrm>
              <a:off x="-43542" y="2169659"/>
              <a:ext cx="11517084" cy="45243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--time=00:30:00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-per-task=4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LOG_FILE="install_${VSC_OS_LOCAL}_${VSC_ARCH_LOCAL}_${EBVERSIONR}.log"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mkdir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-p $R_LIBS_USER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R  --no-save  &amp;&gt; $LOG_FILE  &lt;&lt;EOI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options(repos = c(CRAN = "https://cloud.r-project.org"))</a:t>
              </a: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install.packages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("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dplyr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EOI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81F380-DF26-6D79-D0F9-B2113D9498E0}"/>
                </a:ext>
              </a:extLst>
            </p:cNvPr>
            <p:cNvSpPr txBox="1"/>
            <p:nvPr/>
          </p:nvSpPr>
          <p:spPr>
            <a:xfrm>
              <a:off x="8327426" y="2169659"/>
              <a:ext cx="314701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install_r_packages.slurm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48FFD6-7840-C160-720A-49E930760A1E}"/>
              </a:ext>
            </a:extLst>
          </p:cNvPr>
          <p:cNvSpPr txBox="1"/>
          <p:nvPr/>
        </p:nvSpPr>
        <p:spPr>
          <a:xfrm>
            <a:off x="457201" y="6156295"/>
            <a:ext cx="9550441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sbatch</a:t>
            </a:r>
            <a:r>
              <a:rPr lang="en-US" sz="2000" dirty="0">
                <a:solidFill>
                  <a:schemeClr val="bg1"/>
                </a:solidFill>
              </a:rPr>
              <a:t>  --cluster=</a:t>
            </a:r>
            <a:r>
              <a:rPr lang="en-US" sz="2000" dirty="0" err="1">
                <a:solidFill>
                  <a:schemeClr val="bg1"/>
                </a:solidFill>
              </a:rPr>
              <a:t>wice</a:t>
            </a:r>
            <a:r>
              <a:rPr lang="en-US" sz="2000" dirty="0">
                <a:solidFill>
                  <a:schemeClr val="bg1"/>
                </a:solidFill>
              </a:rPr>
              <a:t>  --partition=</a:t>
            </a:r>
            <a:r>
              <a:rPr lang="en-US" sz="2000" dirty="0" err="1">
                <a:solidFill>
                  <a:schemeClr val="bg1"/>
                </a:solidFill>
              </a:rPr>
              <a:t>batch_sapphirerapids</a:t>
            </a:r>
            <a:r>
              <a:rPr lang="en-US" sz="2000" dirty="0">
                <a:solidFill>
                  <a:schemeClr val="bg1"/>
                </a:solidFill>
              </a:rPr>
              <a:t>   </a:t>
            </a:r>
            <a:r>
              <a:rPr lang="en-US" sz="2000" dirty="0" err="1">
                <a:solidFill>
                  <a:schemeClr val="bg1"/>
                </a:solidFill>
              </a:rPr>
              <a:t>install_r_packages.slurm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01CE53-C4D5-8AB2-457E-F24FAC25802B}"/>
              </a:ext>
            </a:extLst>
          </p:cNvPr>
          <p:cNvGrpSpPr/>
          <p:nvPr/>
        </p:nvGrpSpPr>
        <p:grpSpPr>
          <a:xfrm>
            <a:off x="5237033" y="2145370"/>
            <a:ext cx="6128437" cy="889068"/>
            <a:chOff x="-834843" y="5535406"/>
            <a:chExt cx="6128437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44AB5F-B83C-1ABF-2784-7709B639365A}"/>
                </a:ext>
              </a:extLst>
            </p:cNvPr>
            <p:cNvSpPr txBox="1"/>
            <p:nvPr/>
          </p:nvSpPr>
          <p:spPr>
            <a:xfrm>
              <a:off x="3707904" y="5535406"/>
              <a:ext cx="15856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Load R module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80BE172-E565-9122-1B38-6B4C2278726D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EDB928-D024-1D66-48A6-AD4FC2696F93}"/>
              </a:ext>
            </a:extLst>
          </p:cNvPr>
          <p:cNvGrpSpPr/>
          <p:nvPr/>
        </p:nvGrpSpPr>
        <p:grpSpPr>
          <a:xfrm>
            <a:off x="4593771" y="5095135"/>
            <a:ext cx="6771699" cy="646331"/>
            <a:chOff x="-1163403" y="5535406"/>
            <a:chExt cx="6771699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8D3457-5A1F-FB2D-CE59-D68046163A4C}"/>
                </a:ext>
              </a:extLst>
            </p:cNvPr>
            <p:cNvSpPr txBox="1"/>
            <p:nvPr/>
          </p:nvSpPr>
          <p:spPr>
            <a:xfrm>
              <a:off x="3707904" y="5535406"/>
              <a:ext cx="1900392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List of packages to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install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7E548D-4637-709C-27E9-D4532772BA39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-1163403" y="5858571"/>
              <a:ext cx="487130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684CDC-4A34-9F9E-9C19-290953F5212E}"/>
              </a:ext>
            </a:extLst>
          </p:cNvPr>
          <p:cNvGrpSpPr/>
          <p:nvPr/>
        </p:nvGrpSpPr>
        <p:grpSpPr>
          <a:xfrm>
            <a:off x="4027714" y="4271121"/>
            <a:ext cx="7326086" cy="646331"/>
            <a:chOff x="-1919191" y="5535406"/>
            <a:chExt cx="7326086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5FD950-48FA-640E-7B1D-1C78BD3A9F28}"/>
                </a:ext>
              </a:extLst>
            </p:cNvPr>
            <p:cNvSpPr txBox="1"/>
            <p:nvPr/>
          </p:nvSpPr>
          <p:spPr>
            <a:xfrm>
              <a:off x="3707904" y="5535406"/>
              <a:ext cx="1698991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Create directory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if necessary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87EE264-DD7F-5B9C-007B-A20327B27F7B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-1919191" y="5570355"/>
              <a:ext cx="5627095" cy="2882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803D79-F2D6-83A8-D7E3-438DD5AD1908}"/>
              </a:ext>
            </a:extLst>
          </p:cNvPr>
          <p:cNvGrpSpPr/>
          <p:nvPr/>
        </p:nvGrpSpPr>
        <p:grpSpPr>
          <a:xfrm>
            <a:off x="4833257" y="413083"/>
            <a:ext cx="6520543" cy="1671071"/>
            <a:chOff x="-563882" y="5535406"/>
            <a:chExt cx="6520543" cy="167107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27ECE2-CE0D-CF10-C623-DB3EBFE1183E}"/>
                </a:ext>
              </a:extLst>
            </p:cNvPr>
            <p:cNvSpPr txBox="1"/>
            <p:nvPr/>
          </p:nvSpPr>
          <p:spPr>
            <a:xfrm>
              <a:off x="3707904" y="5535406"/>
              <a:ext cx="2248757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underestimate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walltime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7DEF83C-2A2D-AD26-BC08-E8A5DDEDC29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-563882" y="5858572"/>
              <a:ext cx="4271786" cy="1347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D883271A-191F-A432-10EC-DFFB1DE4C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394" y="657436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9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38C81-36FA-F8E5-06CC-DF408E28E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0E12-6913-300E-60CA-7E6A91D6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FCD6-48BF-12C9-C811-E5A701180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31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3BE78A-6140-8E7D-3907-B87F529AF76F}"/>
              </a:ext>
            </a:extLst>
          </p:cNvPr>
          <p:cNvGrpSpPr/>
          <p:nvPr/>
        </p:nvGrpSpPr>
        <p:grpSpPr>
          <a:xfrm>
            <a:off x="369651" y="1497096"/>
            <a:ext cx="11452697" cy="3139321"/>
            <a:chOff x="1055914" y="2169659"/>
            <a:chExt cx="8795657" cy="31393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2B1B67-91A4-DED1-502A-9D2369191DC0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1393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hello_world_cla.R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4DA4D-6C0C-34BF-58E2-4FF1DBA58E3F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8DDB9D-15BA-942E-A886-48775C904725}"/>
              </a:ext>
            </a:extLst>
          </p:cNvPr>
          <p:cNvGrpSpPr/>
          <p:nvPr/>
        </p:nvGrpSpPr>
        <p:grpSpPr>
          <a:xfrm>
            <a:off x="2220686" y="4636417"/>
            <a:ext cx="6948552" cy="891059"/>
            <a:chOff x="-576521" y="5013679"/>
            <a:chExt cx="6948552" cy="8910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44524E-04E2-85C0-369F-A20B16838235}"/>
                </a:ext>
              </a:extLst>
            </p:cNvPr>
            <p:cNvSpPr txBox="1"/>
            <p:nvPr/>
          </p:nvSpPr>
          <p:spPr>
            <a:xfrm>
              <a:off x="3707904" y="5535406"/>
              <a:ext cx="2664127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Ensures right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E7FB160-A849-8898-9C78-D398DCB796E2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-576521" y="5013679"/>
              <a:ext cx="4284425" cy="7063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4026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BA39-5198-214A-5F31-C7304FF1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runtime?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5915E-BBB4-E159-9323-25AA47FC2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2D27A-9C58-2AC9-1F83-3C7F3A10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29742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028D-7176-DC33-907F-975B0AFE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time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65488-AA8F-5D87-DBE0-1EEA0FDF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--time=d-HH:MM:SS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98E0D-AE7B-2FF1-0BAC-DA8E3749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33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FEDF60D-2679-65DB-EE04-8D736A8D8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49CAFD08-7F1B-FDF2-9AAF-7628E226B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005" y="2636912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D057184-6364-0FB7-A1EE-35982461CBB8}"/>
              </a:ext>
            </a:extLst>
          </p:cNvPr>
          <p:cNvGrpSpPr/>
          <p:nvPr/>
        </p:nvGrpSpPr>
        <p:grpSpPr>
          <a:xfrm>
            <a:off x="5692752" y="286267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F99874CC-5E14-3F3D-ED07-76A007F7D6FD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105E9D-4C0C-3429-D511-569C7BFC3E76}"/>
                </a:ext>
              </a:extLst>
            </p:cNvPr>
            <p:cNvGrpSpPr/>
            <p:nvPr/>
          </p:nvGrpSpPr>
          <p:grpSpPr>
            <a:xfrm>
              <a:off x="6161314" y="3690257"/>
              <a:ext cx="3322005" cy="2396848"/>
              <a:chOff x="6161314" y="3690257"/>
              <a:chExt cx="3322005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F801DD6-94A4-34CF-0F9C-808F94AC2C8D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AB597E51-1ADC-EDD7-593E-A9BDD7F40C87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7973E2-F002-E299-828E-3B18F7D23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EC1D4C-9C74-4A6C-CDA9-8FEAF72AF6F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2FABB-0C2B-CD56-681D-528C33287FD0}"/>
                  </a:ext>
                </a:extLst>
              </p:cNvPr>
              <p:cNvSpPr txBox="1"/>
              <p:nvPr/>
            </p:nvSpPr>
            <p:spPr>
              <a:xfrm>
                <a:off x="6161314" y="3753745"/>
                <a:ext cx="63350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</a:t>
                </a:r>
                <a:endParaRPr lang="LID4096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C30D600-AB2A-EA69-264A-5A24A3375761}"/>
              </a:ext>
            </a:extLst>
          </p:cNvPr>
          <p:cNvSpPr txBox="1"/>
          <p:nvPr/>
        </p:nvSpPr>
        <p:spPr>
          <a:xfrm>
            <a:off x="1197429" y="5715298"/>
            <a:ext cx="57447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Clock frequencies compute node &lt; laptop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1244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4A16-1C92-70B6-E9E5-F234B0D9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 script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/>
                <a:r>
                  <a:rPr lang="en-US" dirty="0"/>
                  <a:t>Arguments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Generates random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Determines minimum/maximum diagonal element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B8AAF-DA36-3A88-DA12-25D86621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A35AA-B035-D5A6-D73D-35EA2FD103D2}"/>
              </a:ext>
            </a:extLst>
          </p:cNvPr>
          <p:cNvSpPr txBox="1"/>
          <p:nvPr/>
        </p:nvSpPr>
        <p:spPr>
          <a:xfrm>
            <a:off x="1088571" y="4251295"/>
            <a:ext cx="5007429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Rscript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dgemm.R</a:t>
            </a:r>
            <a:r>
              <a:rPr lang="en-US" sz="2000" dirty="0">
                <a:solidFill>
                  <a:schemeClr val="bg1"/>
                </a:solidFill>
              </a:rPr>
              <a:t>  --size 1000  --power 15</a:t>
            </a:r>
          </a:p>
        </p:txBody>
      </p:sp>
    </p:spTree>
    <p:extLst>
      <p:ext uri="{BB962C8B-B14F-4D97-AF65-F5344CB8AC3E}">
        <p14:creationId xmlns:p14="http://schemas.microsoft.com/office/powerpoint/2010/main" val="297398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1D3E-20F0-8430-0AA6-E9C3C232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job script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DAEBC-F649-0113-E1F5-8C31F37F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35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0820BE-C6B8-0C31-1C6A-43E24B8AD588}"/>
              </a:ext>
            </a:extLst>
          </p:cNvPr>
          <p:cNvGrpSpPr/>
          <p:nvPr/>
        </p:nvGrpSpPr>
        <p:grpSpPr>
          <a:xfrm>
            <a:off x="369651" y="1497096"/>
            <a:ext cx="11452695" cy="3970318"/>
            <a:chOff x="1055914" y="2169659"/>
            <a:chExt cx="8795657" cy="397031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67AE2-4B97-6907-429B-7023BEF26C56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970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--partition=&lt;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your_partition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$SIZE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--power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$POWER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B3BF68-3342-7C8A-BB58-27F178F0A28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D1F073-F57C-AC97-477A-1FC69FD01372}"/>
              </a:ext>
            </a:extLst>
          </p:cNvPr>
          <p:cNvGrpSpPr/>
          <p:nvPr/>
        </p:nvGrpSpPr>
        <p:grpSpPr>
          <a:xfrm>
            <a:off x="7909490" y="5548470"/>
            <a:ext cx="2072710" cy="719297"/>
            <a:chOff x="7909490" y="5548470"/>
            <a:chExt cx="2072710" cy="71929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9396D0-29ED-675B-9A92-11A27582C180}"/>
                </a:ext>
              </a:extLst>
            </p:cNvPr>
            <p:cNvGrpSpPr/>
            <p:nvPr/>
          </p:nvGrpSpPr>
          <p:grpSpPr>
            <a:xfrm>
              <a:off x="7909490" y="5548470"/>
              <a:ext cx="2072710" cy="719297"/>
              <a:chOff x="3583741" y="5185441"/>
              <a:chExt cx="2072710" cy="71929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E0C2BE-023E-06FD-1B24-99A910950EDE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194854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Parameters to vary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54D888D-BAD7-6A83-9163-1FCB70EF7E8D}"/>
                  </a:ext>
                </a:extLst>
              </p:cNvPr>
              <p:cNvCxnSpPr>
                <a:cxnSpLocks/>
                <a:stCxn id="9" idx="0"/>
              </p:cNvCxnSpPr>
              <p:nvPr/>
            </p:nvCxnSpPr>
            <p:spPr>
              <a:xfrm flipH="1" flipV="1">
                <a:off x="3583741" y="5185441"/>
                <a:ext cx="1098437" cy="3499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C997F04-BAC3-04C0-07B3-145586FF679E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9007927" y="5548470"/>
              <a:ext cx="789216" cy="3499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788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3F805-2A20-BA93-14B2-ECC82BAF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benchmark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9058FD-D8FD-A41F-C3E0-1D4E74B64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benchmark jobs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resources used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9B5078-7296-F6CC-7E72-DAD9D5C7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36</a:t>
            </a:fld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026D4-7483-9895-D555-77FC1A335105}"/>
              </a:ext>
            </a:extLst>
          </p:cNvPr>
          <p:cNvSpPr txBox="1"/>
          <p:nvPr/>
        </p:nvSpPr>
        <p:spPr>
          <a:xfrm>
            <a:off x="1213756" y="2343429"/>
            <a:ext cx="9764487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--export=ALL,SIZE=5000,POWER=40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24703-A1CB-8B8B-D09A-55B21FCCC672}"/>
              </a:ext>
            </a:extLst>
          </p:cNvPr>
          <p:cNvSpPr txBox="1"/>
          <p:nvPr/>
        </p:nvSpPr>
        <p:spPr>
          <a:xfrm>
            <a:off x="1213755" y="4932926"/>
            <a:ext cx="9764487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sacct</a:t>
            </a:r>
            <a:r>
              <a:rPr lang="en-US" sz="2000" b="1" dirty="0">
                <a:solidFill>
                  <a:schemeClr val="bg1"/>
                </a:solidFill>
              </a:rPr>
              <a:t>  --cluster=&lt;</a:t>
            </a:r>
            <a:r>
              <a:rPr lang="en-US" sz="2000" b="1" dirty="0" err="1">
                <a:solidFill>
                  <a:schemeClr val="bg1"/>
                </a:solidFill>
              </a:rPr>
              <a:t>your_cluster</a:t>
            </a:r>
            <a:r>
              <a:rPr lang="en-US" sz="2000" b="1" dirty="0">
                <a:solidFill>
                  <a:schemeClr val="bg1"/>
                </a:solidFill>
              </a:rPr>
              <a:t>&gt;  --jobs=&lt;</a:t>
            </a:r>
            <a:r>
              <a:rPr lang="en-US" sz="2000" b="1" dirty="0" err="1">
                <a:solidFill>
                  <a:schemeClr val="bg1"/>
                </a:solidFill>
              </a:rPr>
              <a:t>your_job_id</a:t>
            </a:r>
            <a:r>
              <a:rPr lang="en-US" sz="2000" b="1" dirty="0">
                <a:solidFill>
                  <a:schemeClr val="bg1"/>
                </a:solidFill>
              </a:rPr>
              <a:t>&gt;.batch  \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    --format=</a:t>
            </a:r>
            <a:r>
              <a:rPr lang="en-US" sz="2000" b="1" dirty="0" err="1">
                <a:solidFill>
                  <a:schemeClr val="bg1"/>
                </a:solidFill>
              </a:rPr>
              <a:t>jobid,elapsed,maxrss,maxvmsize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9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A36C-6C93-9CAA-B825-18F9F414A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125AC4-1280-C05A-9A4D-B9BBE1BBA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EF8A2-5D93-809A-2204-6CBAB15F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37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1EF8A3-F75C-6DD2-15DF-733BA52110E4}"/>
              </a:ext>
            </a:extLst>
          </p:cNvPr>
          <p:cNvGrpSpPr/>
          <p:nvPr/>
        </p:nvGrpSpPr>
        <p:grpSpPr>
          <a:xfrm>
            <a:off x="5279571" y="3429000"/>
            <a:ext cx="6191297" cy="615675"/>
            <a:chOff x="-139162" y="5535406"/>
            <a:chExt cx="6191297" cy="6156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9E5914-746B-81E5-04BC-E4885DDECCE5}"/>
                </a:ext>
              </a:extLst>
            </p:cNvPr>
            <p:cNvSpPr txBox="1"/>
            <p:nvPr/>
          </p:nvSpPr>
          <p:spPr>
            <a:xfrm>
              <a:off x="3707904" y="5535406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9FB8504-1151-F8E9-83F0-C655A869D5B6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-139162" y="5766239"/>
              <a:ext cx="3847066" cy="3848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04C76A-FFBE-CBC9-458D-773504E65367}"/>
              </a:ext>
            </a:extLst>
          </p:cNvPr>
          <p:cNvGrpSpPr/>
          <p:nvPr/>
        </p:nvGrpSpPr>
        <p:grpSpPr>
          <a:xfrm>
            <a:off x="6172200" y="4267200"/>
            <a:ext cx="2762848" cy="2225675"/>
            <a:chOff x="6172200" y="4267200"/>
            <a:chExt cx="2762848" cy="2225675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DE237B83-135A-BBDD-545F-869905491491}"/>
                </a:ext>
              </a:extLst>
            </p:cNvPr>
            <p:cNvSpPr/>
            <p:nvPr/>
          </p:nvSpPr>
          <p:spPr>
            <a:xfrm>
              <a:off x="6172200" y="4267200"/>
              <a:ext cx="206829" cy="222567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B4E1F0-DAE1-F9AC-7219-1A91CE12207C}"/>
                </a:ext>
              </a:extLst>
            </p:cNvPr>
            <p:cNvSpPr txBox="1"/>
            <p:nvPr/>
          </p:nvSpPr>
          <p:spPr>
            <a:xfrm>
              <a:off x="6590817" y="5154282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636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=10000,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en-US" dirty="0"/>
                  <a:t>: out of time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575136-9611-A6FC-7FE0-60AAA8935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6B44B-768B-97D0-06F4-FAE68C93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38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0CC549-5BA8-DC66-4FD6-04335253C026}"/>
              </a:ext>
            </a:extLst>
          </p:cNvPr>
          <p:cNvGrpSpPr/>
          <p:nvPr/>
        </p:nvGrpSpPr>
        <p:grpSpPr>
          <a:xfrm>
            <a:off x="1017583" y="2476811"/>
            <a:ext cx="10156834" cy="2585323"/>
            <a:chOff x="1582963" y="2169659"/>
            <a:chExt cx="8268608" cy="25853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0F01F3-44B3-9E0E-D1D5-51C569DC5735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*** JOB 62199209 ON q16c03n1 CANCELLED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AT 2024-08-13T18:28:16 DUE TO TIME LIMIT ***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DE80D1-A4C6-BB76-F4F9-C5FB5CC9D25B}"/>
                </a:ext>
              </a:extLst>
            </p:cNvPr>
            <p:cNvSpPr txBox="1"/>
            <p:nvPr/>
          </p:nvSpPr>
          <p:spPr>
            <a:xfrm>
              <a:off x="7879592" y="2169659"/>
              <a:ext cx="196800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slurm-62199209.out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0EDBA18-EA0A-33C5-8B5F-F49FFC0858EF}"/>
              </a:ext>
            </a:extLst>
          </p:cNvPr>
          <p:cNvSpPr txBox="1"/>
          <p:nvPr/>
        </p:nvSpPr>
        <p:spPr>
          <a:xfrm>
            <a:off x="2954082" y="5653743"/>
            <a:ext cx="628383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No output, 1 hour of computations lost!</a:t>
            </a:r>
            <a:endParaRPr lang="LID4096" sz="2800" dirty="0"/>
          </a:p>
        </p:txBody>
      </p:sp>
      <p:pic>
        <p:nvPicPr>
          <p:cNvPr id="17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6298DCE4-14FE-B0BB-BC1D-FB97403A9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513" y="5226018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53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B41AD-0571-3BA7-5756-00A02C000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=20000, 50000</m:t>
                    </m:r>
                  </m:oMath>
                </a14:m>
                <a:r>
                  <a:rPr lang="en-US" dirty="0"/>
                  <a:t>: out of memory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829618-DE5B-909D-9D68-39D476CC9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B2EA7-0C75-5E95-04D8-3264F87E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39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E1C1F2-BA6B-4764-F514-872F3E5BA9CF}"/>
              </a:ext>
            </a:extLst>
          </p:cNvPr>
          <p:cNvGrpSpPr/>
          <p:nvPr/>
        </p:nvGrpSpPr>
        <p:grpSpPr>
          <a:xfrm>
            <a:off x="1017583" y="2476811"/>
            <a:ext cx="10156835" cy="2308324"/>
            <a:chOff x="1582963" y="2169659"/>
            <a:chExt cx="8268608" cy="23083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04B640-EC0B-D9A7-9CFC-239702BAE05B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308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Detected 1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oom_kill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event in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StepId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=62199210.batch.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Some of the step tasks have been OOM Killed.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4659D4-A0DF-2225-06AE-8790D1550403}"/>
                </a:ext>
              </a:extLst>
            </p:cNvPr>
            <p:cNvSpPr txBox="1"/>
            <p:nvPr/>
          </p:nvSpPr>
          <p:spPr>
            <a:xfrm>
              <a:off x="7884255" y="2169659"/>
              <a:ext cx="1959056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slurm-62199210.out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201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09D72-2E9D-49B0-8977-41DCCC66C0B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5641" y="3137030"/>
            <a:ext cx="5285421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#!/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usr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/bin/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env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if __name__ == '__main__':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5640" y="4841414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case dim temp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1 1 -0.5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2 1 0.0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3 1 0.5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4 2 -0.5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845250" y="3484460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fragment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 shown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428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622F0-2032-21C2-5955-F1B4035D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memory requirements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74B58-4963-3A77-A793-8EEFEE2EF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available memory/node (typically 256 GB RAM)</a:t>
            </a:r>
            <a:br>
              <a:rPr lang="en-US" dirty="0"/>
            </a:br>
            <a:r>
              <a:rPr lang="en-US" dirty="0">
                <a:hlinkClick r:id="rId2"/>
              </a:rPr>
              <a:t>https://docs.vscentrum.be/compute/tier2.html</a:t>
            </a:r>
            <a:r>
              <a:rPr lang="en-US" dirty="0"/>
              <a:t> </a:t>
            </a:r>
          </a:p>
          <a:p>
            <a:r>
              <a:rPr lang="en-US" dirty="0"/>
              <a:t>Total memory per job: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r>
              <a:rPr lang="en-US" dirty="0"/>
              <a:t> &lt; RAM - 8 GB</a:t>
            </a:r>
          </a:p>
          <a:p>
            <a:endParaRPr lang="en-US" dirty="0"/>
          </a:p>
          <a:p>
            <a:r>
              <a:rPr lang="en-US" dirty="0"/>
              <a:t>Memory per core: --mem-per-</a:t>
            </a:r>
            <a:r>
              <a:rPr lang="en-US" dirty="0" err="1"/>
              <a:t>cpu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-per-task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mem-per-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</a:t>
            </a:r>
            <a:r>
              <a:rPr lang="en-US" dirty="0">
                <a:sym typeface="Symbol" panose="05050102010706020507" pitchFamily="18" charset="2"/>
              </a:rPr>
              <a:t> &lt; RAM - 8 GB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Units: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K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G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C7633-3B27-FABE-F1D9-35186AC6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40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85A42-13B6-BD10-AE8F-0AD5F34B86F3}"/>
              </a:ext>
            </a:extLst>
          </p:cNvPr>
          <p:cNvSpPr txBox="1"/>
          <p:nvPr/>
        </p:nvSpPr>
        <p:spPr>
          <a:xfrm>
            <a:off x="6096000" y="2967335"/>
            <a:ext cx="4240217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#SBATCH  --mem=15G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94723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28BC2-2490-4B29-F8E1-51462861D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9BFC-C8E4-77DA-2499-AEED36CF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memory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DF14C-15E3-E4D4-BF47-51F91B1BC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C91E3-87D0-1D9E-7732-631826B0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41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AAD07AA-A380-5D8B-0EA2-98FA1BDCB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0AFF8C-5F87-4566-6F51-49280BEF88CE}"/>
              </a:ext>
            </a:extLst>
          </p:cNvPr>
          <p:cNvGrpSpPr/>
          <p:nvPr/>
        </p:nvGrpSpPr>
        <p:grpSpPr>
          <a:xfrm>
            <a:off x="5692752" y="286267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C1E6473-CF36-CC4A-979C-09B17FDB1E8B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21CBB9-30AD-F205-86A3-0E4956147EE0}"/>
                </a:ext>
              </a:extLst>
            </p:cNvPr>
            <p:cNvGrpSpPr/>
            <p:nvPr/>
          </p:nvGrpSpPr>
          <p:grpSpPr>
            <a:xfrm>
              <a:off x="5845627" y="3690257"/>
              <a:ext cx="3637692" cy="2396848"/>
              <a:chOff x="5845627" y="3690257"/>
              <a:chExt cx="3637692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DE32351-9F47-BD26-EB06-20CBD954B0C5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9F9F69C7-5BDF-32B0-0576-D2AF6428831B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4C9FFBE9-ECD2-DE87-151B-C13412BC07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3DC8DB-D159-9D40-B9E8-8477B131EAC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5E6A86-21C0-404B-C370-ADB97F700B7C}"/>
                  </a:ext>
                </a:extLst>
              </p:cNvPr>
              <p:cNvSpPr txBox="1"/>
              <p:nvPr/>
            </p:nvSpPr>
            <p:spPr>
              <a:xfrm>
                <a:off x="5845627" y="3753745"/>
                <a:ext cx="101207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memory</a:t>
                </a:r>
                <a:endParaRPr lang="LID4096" dirty="0"/>
              </a:p>
            </p:txBody>
          </p:sp>
        </p:grpSp>
      </p:grpSp>
      <p:pic>
        <p:nvPicPr>
          <p:cNvPr id="7" name="Graphic 6" descr="Thumbs Down with solid fill">
            <a:extLst>
              <a:ext uri="{FF2B5EF4-FFF2-40B4-BE49-F238E27FC236}">
                <a16:creationId xmlns:a16="http://schemas.microsoft.com/office/drawing/2014/main" id="{37078946-C869-4B50-E697-55D816755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1005" y="2867140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3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AE5B5-A5AA-2FAD-A0EE-AE1240A82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0E71-42F9-D5D2-5E48-4E5178D5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3D5503-9641-A986-AB29-32A07D4C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constant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  <a:blipFill>
                <a:blip r:embed="rId3"/>
                <a:stretch>
                  <a:fillRect t="-298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D406D-8271-97A9-EF9F-7FFB117B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2088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9184-2CDC-DC70-B7E0-CB7423FB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memory: conclusions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3F3A2-AE9B-523D-B503-DD87E8452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underestimate: waste of resources</a:t>
            </a:r>
          </a:p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overestimate (too much): inefficient</a:t>
            </a:r>
          </a:p>
          <a:p>
            <a:endParaRPr lang="en-US" dirty="0"/>
          </a:p>
          <a:p>
            <a:r>
              <a:rPr lang="en-US" dirty="0"/>
              <a:t>Only benchmark when relevant</a:t>
            </a:r>
          </a:p>
          <a:p>
            <a:pPr lvl="1"/>
            <a:r>
              <a:rPr lang="en-US" dirty="0"/>
              <a:t>Long </a:t>
            </a:r>
            <a:r>
              <a:rPr lang="en-US" dirty="0" err="1"/>
              <a:t>walltimes</a:t>
            </a:r>
            <a:endParaRPr lang="en-US" dirty="0"/>
          </a:p>
          <a:p>
            <a:pPr lvl="1"/>
            <a:r>
              <a:rPr lang="en-US" dirty="0"/>
              <a:t>Lots of memory</a:t>
            </a:r>
          </a:p>
          <a:p>
            <a:pPr lvl="1"/>
            <a:r>
              <a:rPr lang="en-US" dirty="0"/>
              <a:t>Many runs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032E6-6339-D12B-D3F6-75992AC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43</a:t>
            </a:fld>
            <a:endParaRPr lang="LID4096"/>
          </a:p>
        </p:txBody>
      </p:sp>
      <p:pic>
        <p:nvPicPr>
          <p:cNvPr id="5" name="Graphic 4" descr="Thumbs up sign with solid fill">
            <a:extLst>
              <a:ext uri="{FF2B5EF4-FFF2-40B4-BE49-F238E27FC236}">
                <a16:creationId xmlns:a16="http://schemas.microsoft.com/office/drawing/2014/main" id="{3EBE84EF-D085-144C-2DFF-64C404304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8500" y="1870075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0ECF-1BF9-7944-86BD-124D4C82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41E29-A91D-BA5D-EBF2-4BC996B8D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76A17-1E86-3F4B-02DF-2F1AC997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150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5901-C0AA-9C77-C34D-C6CEC0A7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parallelism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9E075-8329-3FDD-8185-5C470153D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Parallelism "under the hood"</a:t>
            </a:r>
          </a:p>
          <a:p>
            <a:pPr lvl="1"/>
            <a:r>
              <a:rPr lang="en-US" dirty="0"/>
              <a:t>Some R functions/operations, e.g.,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Python libraries, e.g.,</a:t>
            </a:r>
          </a:p>
          <a:p>
            <a:pPr lvl="2"/>
            <a:r>
              <a:rPr lang="en-US" dirty="0" err="1"/>
              <a:t>Numpy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How to know?</a:t>
            </a:r>
          </a:p>
          <a:p>
            <a:pPr lvl="1"/>
            <a:r>
              <a:rPr lang="en-US" dirty="0"/>
              <a:t>Check documentation</a:t>
            </a:r>
          </a:p>
          <a:p>
            <a:pPr lvl="1"/>
            <a:r>
              <a:rPr lang="en-US" dirty="0"/>
              <a:t>Measure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3056D-ADAF-0C38-223B-59266E21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45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5419A-CD9B-5034-B0C0-6663D129A6BA}"/>
              </a:ext>
            </a:extLst>
          </p:cNvPr>
          <p:cNvSpPr txBox="1"/>
          <p:nvPr/>
        </p:nvSpPr>
        <p:spPr>
          <a:xfrm>
            <a:off x="6411685" y="2129135"/>
            <a:ext cx="5159829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 &lt;- matrix(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(25),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=5)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result &lt;-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1:(power-1)) {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result &lt;- result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%*%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2906876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171A5-BA84-3E49-D2F8-915FA5FB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204856" cy="1807305"/>
          </a:xfrm>
        </p:spPr>
        <p:txBody>
          <a:bodyPr>
            <a:normAutofit/>
          </a:bodyPr>
          <a:lstStyle/>
          <a:p>
            <a:r>
              <a:rPr lang="en-US" dirty="0"/>
              <a:t>Benchmark environment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13DA1-B0B3-D441-26A3-EC8BC9CF7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124586" cy="3843666"/>
          </a:xfrm>
        </p:spPr>
        <p:txBody>
          <a:bodyPr>
            <a:normAutofit/>
          </a:bodyPr>
          <a:lstStyle/>
          <a:p>
            <a:r>
              <a:rPr lang="en-US" dirty="0"/>
              <a:t>Sapphire Rapids node</a:t>
            </a:r>
          </a:p>
          <a:p>
            <a:pPr lvl="1"/>
            <a:r>
              <a:rPr lang="en-US" sz="2800" dirty="0"/>
              <a:t>2 Intel Xeon Platinum 8468 48-core CPUs</a:t>
            </a:r>
          </a:p>
          <a:p>
            <a:pPr lvl="1"/>
            <a:r>
              <a:rPr lang="en-US" sz="2800" dirty="0"/>
              <a:t>256 GB RAM</a:t>
            </a:r>
          </a:p>
          <a:p>
            <a:r>
              <a:rPr lang="en-US" dirty="0"/>
              <a:t>Environment:</a:t>
            </a:r>
            <a:br>
              <a:rPr lang="en-US" dirty="0"/>
            </a:br>
            <a:r>
              <a:rPr lang="en-US" dirty="0"/>
              <a:t>R/4.4.0-gfbf-2023a</a:t>
            </a:r>
            <a:endParaRPr lang="LID4096" sz="2000" dirty="0"/>
          </a:p>
        </p:txBody>
      </p:sp>
      <p:pic>
        <p:nvPicPr>
          <p:cNvPr id="6" name="Picture 5" descr="CPU with binary numbers and blueprint">
            <a:extLst>
              <a:ext uri="{FF2B5EF4-FFF2-40B4-BE49-F238E27FC236}">
                <a16:creationId xmlns:a16="http://schemas.microsoft.com/office/drawing/2014/main" id="{AAC9AEB5-224E-3D94-AE24-71A1383FD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5" r="23178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7B4F5-FDF4-791D-129C-B3E85D11B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46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75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BDF90-7498-5BA4-374D-DB97F2A3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or not?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7A620-1EF1-3155-6736-35EDDF764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R script execution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5747F-A62B-33D4-ACC8-142CA5E82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47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0E666C-4FCD-5039-DFFA-9CA024A403E8}"/>
              </a:ext>
            </a:extLst>
          </p:cNvPr>
          <p:cNvGrpSpPr/>
          <p:nvPr/>
        </p:nvGrpSpPr>
        <p:grpSpPr>
          <a:xfrm>
            <a:off x="478508" y="2422381"/>
            <a:ext cx="11452695" cy="1754326"/>
            <a:chOff x="1055914" y="2169659"/>
            <a:chExt cx="8795657" cy="17543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84CC6E-DF64-BE2C-3FB2-651759465508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7543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-per-task=16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time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5000  --power 20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52A082-6EFC-7D3C-4C7A-B3840305020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9C5E20-CB91-B9A2-0F96-1675F1B4E1EA}"/>
              </a:ext>
            </a:extLst>
          </p:cNvPr>
          <p:cNvGrpSpPr/>
          <p:nvPr/>
        </p:nvGrpSpPr>
        <p:grpSpPr>
          <a:xfrm>
            <a:off x="478508" y="4615858"/>
            <a:ext cx="5737235" cy="1477328"/>
            <a:chOff x="1055914" y="2169659"/>
            <a:chExt cx="8795657" cy="14773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D5CDB8-A498-FB64-1CC7-ABAEB777ACCD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real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0m4.791s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user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1m21.693s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sys     0m31.345s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38AF52-C061-8824-B5F8-A2FE58C79CE0}"/>
                </a:ext>
              </a:extLst>
            </p:cNvPr>
            <p:cNvSpPr txBox="1"/>
            <p:nvPr/>
          </p:nvSpPr>
          <p:spPr>
            <a:xfrm>
              <a:off x="7348266" y="2169659"/>
              <a:ext cx="250049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6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.out</a:t>
              </a:r>
              <a:endParaRPr lang="en-US" sz="16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/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81.7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4.8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Symbol" panose="05050102010706020507" pitchFamily="18" charset="2"/>
                  </a:rPr>
                  <a:t> parallelism!</a:t>
                </a:r>
                <a:endParaRPr lang="LID4096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blipFill>
                <a:blip r:embed="rId2"/>
                <a:stretch>
                  <a:fillRect r="-2281" b="-97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328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F8276-ABE6-9ED8-A1A8-AC0F1E0F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exploit?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136FE-09CB-B909-0701-1E406667F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br>
              <a:rPr lang="en-US" dirty="0"/>
            </a:br>
            <a:r>
              <a:rPr lang="en-US" dirty="0"/>
              <a:t>1 </a:t>
            </a:r>
            <a:r>
              <a:rPr lang="en-US" dirty="0">
                <a:sym typeface="Symbol" panose="05050102010706020507" pitchFamily="18" charset="2"/>
              </a:rPr>
              <a:t></a:t>
            </a:r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 </a:t>
            </a:r>
            <a:r>
              <a:rPr lang="en-US" dirty="0"/>
              <a:t>number of cores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C84F5-4371-6EC1-0777-7761A783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48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CPUs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per task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Walltime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56" t="-6557" r="-89744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333" t="-6557" r="-144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32315877-EC12-7FE2-ABBD-949F19BC8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833" y="2929096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appy face balloon">
            <a:extLst>
              <a:ext uri="{FF2B5EF4-FFF2-40B4-BE49-F238E27FC236}">
                <a16:creationId xmlns:a16="http://schemas.microsoft.com/office/drawing/2014/main" id="{8BE782EE-9595-FEBB-CD0C-9C276A5E5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2" t="9303" r="22211" b="5723"/>
          <a:stretch>
            <a:fillRect/>
          </a:stretch>
        </p:blipFill>
        <p:spPr>
          <a:xfrm>
            <a:off x="9982200" y="3091543"/>
            <a:ext cx="1283426" cy="22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53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5068-C967-5677-0C4C-19BA40ABA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Speedup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BE82D-17D0-CBB1-5C31-F99E3C5F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49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662" t="-1639" r="-180795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433" t="-1639" r="-103731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3433" t="-1639" r="-3731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D582FAB7-CAB9-D70D-31C9-47E06A91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771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C1308EE-C0CA-F984-B5FA-BE7AB2A8A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10600" y="3733800"/>
            <a:ext cx="2046514" cy="20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73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type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/>
              <a:t>, it represents your shell prompt!</a:t>
            </a:r>
          </a:p>
          <a:p>
            <a:endParaRPr lang="en-US" dirty="0"/>
          </a:p>
          <a:p>
            <a:r>
              <a:rPr lang="en-US" dirty="0"/>
              <a:t>Good practice:</a:t>
            </a:r>
          </a:p>
          <a:p>
            <a:r>
              <a:rPr lang="en-US" dirty="0"/>
              <a:t>Bad practice:</a:t>
            </a:r>
          </a:p>
          <a:p>
            <a:r>
              <a:rPr lang="en-US" dirty="0"/>
              <a:t>(Potential) hazards/bugs:</a:t>
            </a:r>
          </a:p>
          <a:p>
            <a:r>
              <a:rPr lang="en-US" dirty="0"/>
              <a:t>Performance issue:</a:t>
            </a:r>
          </a:p>
          <a:p>
            <a:r>
              <a:rPr lang="en-US" dirty="0"/>
              <a:t>Warning: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5641" y="2321241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5</a:t>
            </a:fld>
            <a:endParaRPr lang="nl-BE"/>
          </a:p>
        </p:txBody>
      </p:sp>
      <p:pic>
        <p:nvPicPr>
          <p:cNvPr id="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F0B1C861-027C-AE93-1BCB-962F1DBA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80" y="4393364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9955A620-341D-09A8-65FD-6BB630BA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19" y="4775923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Warning with solid fill">
            <a:extLst>
              <a:ext uri="{FF2B5EF4-FFF2-40B4-BE49-F238E27FC236}">
                <a16:creationId xmlns:a16="http://schemas.microsoft.com/office/drawing/2014/main" id="{024A877E-0481-E081-DA6C-323BCC25D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005" y="5294549"/>
            <a:ext cx="648072" cy="648072"/>
          </a:xfrm>
          <a:prstGeom prst="rect">
            <a:avLst/>
          </a:prstGeom>
        </p:spPr>
      </p:pic>
      <p:pic>
        <p:nvPicPr>
          <p:cNvPr id="11" name="Graphic 10" descr="Thumbs up sign with solid fill">
            <a:extLst>
              <a:ext uri="{FF2B5EF4-FFF2-40B4-BE49-F238E27FC236}">
                <a16:creationId xmlns:a16="http://schemas.microsoft.com/office/drawing/2014/main" id="{CE1CDE01-821E-6748-0DC3-4FDB15D60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8218" y="3307140"/>
            <a:ext cx="724200" cy="724200"/>
          </a:xfrm>
          <a:prstGeom prst="rect">
            <a:avLst/>
          </a:prstGeom>
        </p:spPr>
      </p:pic>
      <p:pic>
        <p:nvPicPr>
          <p:cNvPr id="13" name="Graphic 12" descr="Thumbs Down with solid fill">
            <a:extLst>
              <a:ext uri="{FF2B5EF4-FFF2-40B4-BE49-F238E27FC236}">
                <a16:creationId xmlns:a16="http://schemas.microsoft.com/office/drawing/2014/main" id="{0BE55C85-E7E5-B333-4889-9C023DF918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8218" y="3959617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9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595B0-87DD-26AC-2052-E9326E132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21EF-C95D-9A14-AC58-24666ED1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efficiency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31154-9BA6-5561-D226-D83B5EF3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50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b="0" dirty="0"/>
                  <a:t>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blipFill>
                <a:blip r:embed="rId2"/>
                <a:stretch>
                  <a:fillRect l="-13258" t="-1835" b="-1192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6F7BC4B6-5DBA-2449-D5B9-39CED13DF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512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wearing a white and black mask&#10;&#10;AI-generated content may be incorrect.">
            <a:extLst>
              <a:ext uri="{FF2B5EF4-FFF2-40B4-BE49-F238E27FC236}">
                <a16:creationId xmlns:a16="http://schemas.microsoft.com/office/drawing/2014/main" id="{3F99E94B-E05D-1477-2FCB-6C9AAF9CF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77064" y="3429000"/>
            <a:ext cx="1182733" cy="17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207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scaling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3705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 for scaling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considered in two dimensions</a:t>
            </a:r>
          </a:p>
          <a:p>
            <a:pPr lvl="1"/>
            <a:r>
              <a:rPr lang="en-US" dirty="0"/>
              <a:t>solve same problem faster by using more resources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solve larger problem by using more resources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4906590" y="4368416"/>
            <a:ext cx="251722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Weak scaling</a:t>
            </a:r>
            <a:endParaRPr lang="nl-BE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906591" y="2784240"/>
            <a:ext cx="267566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Strong scaling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4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hope/expect for…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scaling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scaling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2975511" y="2348881"/>
            <a:ext cx="4056593" cy="1992869"/>
            <a:chOff x="1444853" y="2348880"/>
            <a:chExt cx="5874943" cy="3773836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1907703" y="2348880"/>
            <a:ext cx="5412093" cy="32472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3995937" y="5212426"/>
              <a:ext cx="2193207" cy="699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147890" y="4290869"/>
              <a:ext cx="3128810" cy="53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43673" y="5517232"/>
            <a:ext cx="3218685" cy="648072"/>
            <a:chOff x="1979712" y="5589240"/>
            <a:chExt cx="3218685" cy="648072"/>
          </a:xfrm>
        </p:grpSpPr>
        <p:sp>
          <p:nvSpPr>
            <p:cNvPr id="9" name="TextBox 8"/>
            <p:cNvSpPr txBox="1"/>
            <p:nvPr/>
          </p:nvSpPr>
          <p:spPr>
            <a:xfrm>
              <a:off x="1979712" y="5733256"/>
              <a:ext cx="1825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 </a:t>
              </a:r>
              <a:r>
                <a:rPr lang="en-US" dirty="0">
                  <a:sym typeface="Symbol"/>
                </a:rPr>
                <a:t>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30243" y="5589240"/>
              <a:ext cx="13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system size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4008" y="5867980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707904" y="5948181"/>
              <a:ext cx="13681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752185" y="4347102"/>
            <a:ext cx="199984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Is this going</a:t>
            </a:r>
          </a:p>
          <a:p>
            <a:r>
              <a:rPr lang="en-US" sz="2800" dirty="0"/>
              <a:t>to happen?</a:t>
            </a:r>
            <a:endParaRPr lang="nl-BE" sz="2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803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Parallel speedup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𝑆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Ideally,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Parallel efficiency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𝐸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Ideally,</a:t>
                </a:r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)=1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252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scaling: oops!?!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Some parts of a program </a:t>
                </a:r>
                <a:r>
                  <a:rPr lang="en-US" dirty="0" err="1"/>
                  <a:t>can not</a:t>
                </a:r>
                <a:r>
                  <a:rPr lang="en-US" dirty="0"/>
                  <a:t> be parallelized (effectively)</a:t>
                </a:r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ut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also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 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r>
                  <a:rPr lang="en-US" dirty="0"/>
                  <a:t> one has</a:t>
                </a:r>
                <a:br>
                  <a:rPr lang="en-US" dirty="0"/>
                </a:br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∞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/>
                      </a:rPr>
                      <m:t>=1+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583289" y="3673558"/>
            <a:ext cx="3606949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Hard limit on speedup</a:t>
            </a:r>
            <a:br>
              <a:rPr lang="en-US" sz="2800" dirty="0"/>
            </a:br>
            <a:r>
              <a:rPr lang="en-US" sz="2800" dirty="0"/>
              <a:t>due to serial part:</a:t>
            </a:r>
            <a:br>
              <a:rPr lang="en-US" sz="2800" dirty="0"/>
            </a:br>
            <a:r>
              <a:rPr lang="en-US" sz="2800" dirty="0"/>
              <a:t>Amdahl's law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909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Amdahl's law</a:t>
            </a:r>
            <a:endParaRPr lang="nl-BE" dirty="0"/>
          </a:p>
        </p:txBody>
      </p:sp>
      <p:grpSp>
        <p:nvGrpSpPr>
          <p:cNvPr id="9" name="Group 8"/>
          <p:cNvGrpSpPr/>
          <p:nvPr/>
        </p:nvGrpSpPr>
        <p:grpSpPr>
          <a:xfrm>
            <a:off x="3431706" y="2057400"/>
            <a:ext cx="4950294" cy="3109084"/>
            <a:chOff x="1907706" y="2057400"/>
            <a:chExt cx="4950294" cy="3109084"/>
          </a:xfrm>
        </p:grpSpPr>
        <p:sp>
          <p:nvSpPr>
            <p:cNvPr id="4" name="TextBox 3"/>
            <p:cNvSpPr txBox="1"/>
            <p:nvPr/>
          </p:nvSpPr>
          <p:spPr>
            <a:xfrm>
              <a:off x="3491880" y="4797152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1563220" y="3220278"/>
              <a:ext cx="1058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speedup</a:t>
              </a:r>
              <a:endParaRPr lang="nl-BE" dirty="0"/>
            </a:p>
          </p:txBody>
        </p:sp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2286000" y="205740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43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It gets worse…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Overhead!</a:t>
            </a:r>
          </a:p>
          <a:p>
            <a:pPr lvl="1"/>
            <a:r>
              <a:rPr lang="en-US" dirty="0"/>
              <a:t>communication takes time</a:t>
            </a:r>
          </a:p>
          <a:p>
            <a:pPr lvl="2"/>
            <a:r>
              <a:rPr lang="en-US" dirty="0"/>
              <a:t>finite bandwidth</a:t>
            </a:r>
          </a:p>
          <a:p>
            <a:pPr lvl="2"/>
            <a:r>
              <a:rPr lang="en-US" dirty="0"/>
              <a:t>non-zero latency</a:t>
            </a:r>
          </a:p>
          <a:p>
            <a:pPr lvl="1"/>
            <a:r>
              <a:rPr lang="en-US" dirty="0"/>
              <a:t>resource contention</a:t>
            </a:r>
          </a:p>
          <a:p>
            <a:pPr lvl="2"/>
            <a:r>
              <a:rPr lang="en-US" dirty="0"/>
              <a:t>memory subsystem: L3 cache, RAM, QPI</a:t>
            </a:r>
          </a:p>
          <a:p>
            <a:pPr lvl="2"/>
            <a:r>
              <a:rPr lang="en-US" dirty="0"/>
              <a:t>network access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97116C-F94B-4B5B-973A-17F07FB5C418}" type="slidenum">
              <a:rPr lang="nl-BE" smtClean="0"/>
              <a:pPr/>
              <a:t>57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6741302" y="1942963"/>
            <a:ext cx="4788022" cy="2972073"/>
            <a:chOff x="4139954" y="2780928"/>
            <a:chExt cx="4788022" cy="2972073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4355976" y="2780928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5868144" y="5445224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3861673" y="3649267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696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sweet spot</a:t>
            </a:r>
            <a:endParaRPr lang="nl-BE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15815" y="1844825"/>
            <a:ext cx="4039684" cy="2540025"/>
            <a:chOff x="591815" y="1844824"/>
            <a:chExt cx="4039684" cy="2540025"/>
          </a:xfrm>
        </p:grpSpPr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899592" y="1844824"/>
            <a:ext cx="3731907" cy="22391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2339752" y="4077072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313534" y="2724574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  <a:endParaRPr lang="nl-BE" sz="1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34472" y="3861049"/>
            <a:ext cx="4682008" cy="2828057"/>
            <a:chOff x="4120208" y="3861048"/>
            <a:chExt cx="4682008" cy="2828057"/>
          </a:xfrm>
        </p:grpSpPr>
        <p:graphicFrame>
          <p:nvGraphicFramePr>
            <p:cNvPr id="5" name="Chart 4"/>
            <p:cNvGraphicFramePr>
              <a:graphicFrameLocks/>
            </p:cNvGraphicFramePr>
            <p:nvPr/>
          </p:nvGraphicFramePr>
          <p:xfrm>
            <a:off x="4499992" y="3861048"/>
            <a:ext cx="4302224" cy="25813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6400431" y="6381328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3804481" y="4867361"/>
              <a:ext cx="9392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efficiency</a:t>
              </a:r>
              <a:endParaRPr lang="nl-BE" sz="14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59897" y="1556792"/>
            <a:ext cx="3452123" cy="523220"/>
            <a:chOff x="3635896" y="1556792"/>
            <a:chExt cx="3452123" cy="523220"/>
          </a:xfrm>
        </p:grpSpPr>
        <p:sp>
          <p:nvSpPr>
            <p:cNvPr id="13" name="TextBox 12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sweet spot</a:t>
              </a:r>
              <a:endParaRPr lang="nl-BE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3" idx="1"/>
            </p:cNvCxnSpPr>
            <p:nvPr/>
          </p:nvCxnSpPr>
          <p:spPr>
            <a:xfrm flipH="1">
              <a:off x="3635896" y="1818402"/>
              <a:ext cx="1584176" cy="2616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6096000" y="4725144"/>
            <a:ext cx="4320480" cy="1296144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7630501" y="2905780"/>
            <a:ext cx="2449020" cy="1603340"/>
            <a:chOff x="4638999" y="1556792"/>
            <a:chExt cx="2449020" cy="1603340"/>
          </a:xfrm>
        </p:grpSpPr>
        <p:sp>
          <p:nvSpPr>
            <p:cNvPr id="19" name="TextBox 18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B050"/>
                  </a:solidFill>
                </a:rPr>
                <a:t>sweet spot</a:t>
              </a:r>
              <a:endParaRPr lang="nl-BE" sz="2800" dirty="0">
                <a:solidFill>
                  <a:srgbClr val="00B050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19" idx="2"/>
            </p:cNvCxnSpPr>
            <p:nvPr/>
          </p:nvCxnSpPr>
          <p:spPr>
            <a:xfrm flipH="1">
              <a:off x="4638999" y="2080012"/>
              <a:ext cx="1515047" cy="108012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1646" y="1709192"/>
            <a:ext cx="1615284" cy="360040"/>
            <a:chOff x="744214" y="1349152"/>
            <a:chExt cx="1615284" cy="36004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99592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744214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37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scaling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system of "size"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but now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is independent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/>
                  <a:t>, but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now choose the number of processes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𝑐𝑁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Gustafson's law: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(2</m:t>
                    </m:r>
                    <m:r>
                      <a:rPr lang="en-US" sz="2800" i="1">
                        <a:latin typeface="Cambria Math"/>
                      </a:rPr>
                      <m:t>𝑁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blipFill>
                <a:blip r:embed="rId3"/>
                <a:stretch>
                  <a:fillRect l="-2212" t="-11494" b="-3103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20066" y="3644019"/>
            <a:ext cx="201606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Nice for</a:t>
            </a:r>
            <a:br>
              <a:rPr lang="en-US" sz="3200" dirty="0"/>
            </a:br>
            <a:r>
              <a:rPr lang="en-US" sz="3200" dirty="0"/>
              <a:t>scientists!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942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E096-03BC-AF45-1BAD-8FB0E39A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C1E0-757C-352E-1DA0-6DA0677AC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7565-51CE-9B91-F4BB-D273A8B3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2019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love Gustafson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Scientist are interested in</a:t>
            </a:r>
          </a:p>
          <a:p>
            <a:pPr lvl="1"/>
            <a:r>
              <a:rPr lang="en-US" dirty="0"/>
              <a:t>studying larger systems/bigger data sets</a:t>
            </a:r>
          </a:p>
          <a:p>
            <a:pPr lvl="1"/>
            <a:r>
              <a:rPr lang="en-US" dirty="0"/>
              <a:t>increasing precision/resolution</a:t>
            </a:r>
          </a:p>
          <a:p>
            <a:pPr lvl="1"/>
            <a:r>
              <a:rPr lang="en-US" dirty="0"/>
              <a:t>more complex phenomena</a:t>
            </a:r>
          </a:p>
          <a:p>
            <a:pPr lvl="1"/>
            <a:r>
              <a:rPr lang="en-US" dirty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8981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B9D4-C566-9FC0-DC19-90F8AAEB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55474-1190-6E02-284F-28B41DF2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ED9A6-DD7D-1877-8374-01ED7847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643979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9F4AD-A632-BEF7-CB29-87A056E14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875565"/>
          </a:xfrm>
        </p:spPr>
        <p:txBody>
          <a:bodyPr>
            <a:normAutofit/>
          </a:bodyPr>
          <a:lstStyle/>
          <a:p>
            <a:r>
              <a:rPr lang="en-US" sz="4000" dirty="0"/>
              <a:t>What is it?</a:t>
            </a:r>
            <a:endParaRPr lang="LID4096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9EEC-4571-979A-234C-ADA649F4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9568"/>
            <a:ext cx="5981278" cy="3690551"/>
          </a:xfrm>
        </p:spPr>
        <p:txBody>
          <a:bodyPr>
            <a:normAutofit/>
          </a:bodyPr>
          <a:lstStyle/>
          <a:p>
            <a:r>
              <a:rPr lang="en-US" sz="2000"/>
              <a:t>Same or similar computation</a:t>
            </a:r>
          </a:p>
          <a:p>
            <a:pPr lvl="1"/>
            <a:r>
              <a:rPr lang="en-US" sz="2000"/>
              <a:t>On many different input files</a:t>
            </a:r>
          </a:p>
          <a:p>
            <a:pPr lvl="1"/>
            <a:r>
              <a:rPr lang="en-US" sz="2000"/>
              <a:t>With many different parameter settings</a:t>
            </a:r>
          </a:p>
          <a:p>
            <a:pPr lvl="1"/>
            <a:endParaRPr lang="LID4096" sz="2000"/>
          </a:p>
        </p:txBody>
      </p:sp>
      <p:pic>
        <p:nvPicPr>
          <p:cNvPr id="47" name="Picture 46" descr="Different colored organizers">
            <a:extLst>
              <a:ext uri="{FF2B5EF4-FFF2-40B4-BE49-F238E27FC236}">
                <a16:creationId xmlns:a16="http://schemas.microsoft.com/office/drawing/2014/main" id="{09B841FD-9A24-14C4-6620-9CC0C7F94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55" y="321573"/>
            <a:ext cx="4350396" cy="26319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B1037-92A2-712A-F115-8221B061D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62</a:t>
            </a:fld>
            <a:endParaRPr lang="LID4096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295AEE-72CC-99C2-1D2C-AC69A903723F}"/>
              </a:ext>
            </a:extLst>
          </p:cNvPr>
          <p:cNvGrpSpPr/>
          <p:nvPr/>
        </p:nvGrpSpPr>
        <p:grpSpPr>
          <a:xfrm>
            <a:off x="6939538" y="3235539"/>
            <a:ext cx="4240036" cy="3138616"/>
            <a:chOff x="6798335" y="3631962"/>
            <a:chExt cx="3749922" cy="277581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9642DE-207C-3E22-5455-8553ED4E7807}"/>
                </a:ext>
              </a:extLst>
            </p:cNvPr>
            <p:cNvGrpSpPr/>
            <p:nvPr/>
          </p:nvGrpSpPr>
          <p:grpSpPr>
            <a:xfrm>
              <a:off x="6798335" y="3631962"/>
              <a:ext cx="3749922" cy="2775817"/>
              <a:chOff x="6798335" y="3631962"/>
              <a:chExt cx="3749922" cy="277581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DC6CDCB-67CA-F2A1-98DD-96F42A37359E}"/>
                  </a:ext>
                </a:extLst>
              </p:cNvPr>
              <p:cNvGrpSpPr/>
              <p:nvPr/>
            </p:nvGrpSpPr>
            <p:grpSpPr>
              <a:xfrm>
                <a:off x="7206343" y="3690256"/>
                <a:ext cx="3341914" cy="2286001"/>
                <a:chOff x="6629400" y="3646714"/>
                <a:chExt cx="3341914" cy="2286001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FF05D7-9200-74B3-0565-7DD87D4DD695}"/>
                    </a:ext>
                  </a:extLst>
                </p:cNvPr>
                <p:cNvCxnSpPr/>
                <p:nvPr/>
              </p:nvCxnSpPr>
              <p:spPr>
                <a:xfrm>
                  <a:off x="6629400" y="5932715"/>
                  <a:ext cx="334191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94A7BAEC-C495-6E97-213C-927939E3B7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9400" y="3646714"/>
                  <a:ext cx="0" cy="228600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61A503-7CF0-9CBE-5E4E-869BB4C83AE5}"/>
                  </a:ext>
                </a:extLst>
              </p:cNvPr>
              <p:cNvSpPr txBox="1"/>
              <p:nvPr/>
            </p:nvSpPr>
            <p:spPr>
              <a:xfrm>
                <a:off x="10227335" y="6038447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</a:t>
                </a:r>
                <a:endParaRPr lang="LID4096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DA155A-B586-6282-9CD2-0D694B127074}"/>
                  </a:ext>
                </a:extLst>
              </p:cNvPr>
              <p:cNvSpPr txBox="1"/>
              <p:nvPr/>
            </p:nvSpPr>
            <p:spPr>
              <a:xfrm>
                <a:off x="6798335" y="3631962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</a:t>
                </a:r>
                <a:endParaRPr lang="LID4096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217EF46-7EDD-D81C-FB71-EEAE0D858B7E}"/>
                </a:ext>
              </a:extLst>
            </p:cNvPr>
            <p:cNvGrpSpPr/>
            <p:nvPr/>
          </p:nvGrpSpPr>
          <p:grpSpPr>
            <a:xfrm>
              <a:off x="7181953" y="4158343"/>
              <a:ext cx="3020992" cy="1502228"/>
              <a:chOff x="7181953" y="4158343"/>
              <a:chExt cx="3020992" cy="1502228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1BD5644-8320-568F-FDF2-B6894DCBD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158343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D323B45-DE31-5551-1087-729477A33E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659086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74139-39F4-CE4C-C811-E33590BF4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159829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D9401A9-66A6-ACED-BF1B-50F516334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660571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6D79B4-905B-3D00-C9AB-91761076EFF1}"/>
                </a:ext>
              </a:extLst>
            </p:cNvPr>
            <p:cNvGrpSpPr/>
            <p:nvPr/>
          </p:nvGrpSpPr>
          <p:grpSpPr>
            <a:xfrm>
              <a:off x="7614762" y="3813503"/>
              <a:ext cx="2349707" cy="2159629"/>
              <a:chOff x="7614762" y="3813503"/>
              <a:chExt cx="2349707" cy="215962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E5CC1F-4EBF-3B62-6E4E-92D84828E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4762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48701F7-762C-B7E6-6E95-3361FE7CD4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9615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0119652-202E-C79A-F992-D37A4106F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4469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09BEFA8-093D-08D6-A5D0-A95A79F835E8}"/>
                </a:ext>
              </a:extLst>
            </p:cNvPr>
            <p:cNvGrpSpPr/>
            <p:nvPr/>
          </p:nvGrpSpPr>
          <p:grpSpPr>
            <a:xfrm>
              <a:off x="7533119" y="4065814"/>
              <a:ext cx="2535963" cy="202255"/>
              <a:chOff x="7533119" y="4065814"/>
              <a:chExt cx="2535963" cy="20225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249B516-B6DB-BF9E-4684-EE2DDB919F33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C832A-175E-0F8D-A79B-4A95869A6393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6A3443C-3448-1587-F8F2-DAF66091D2DA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28588E4-0EB7-7042-7624-3B7FFFAF11DE}"/>
                </a:ext>
              </a:extLst>
            </p:cNvPr>
            <p:cNvGrpSpPr/>
            <p:nvPr/>
          </p:nvGrpSpPr>
          <p:grpSpPr>
            <a:xfrm>
              <a:off x="7533119" y="4542310"/>
              <a:ext cx="2535963" cy="202255"/>
              <a:chOff x="7533119" y="4065814"/>
              <a:chExt cx="2535963" cy="202255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2A16D11-1D8D-D4BE-60FA-4EDA480893E7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AA5C78D-3527-29CB-B324-E049FF3A7619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5349984-2FFE-7B5B-9DA2-52CDC7D4FC45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F75A48-8445-0227-E0F0-4937DB5B7C44}"/>
                </a:ext>
              </a:extLst>
            </p:cNvPr>
            <p:cNvGrpSpPr/>
            <p:nvPr/>
          </p:nvGrpSpPr>
          <p:grpSpPr>
            <a:xfrm>
              <a:off x="7533119" y="5067298"/>
              <a:ext cx="2535963" cy="202255"/>
              <a:chOff x="7533119" y="4065814"/>
              <a:chExt cx="2535963" cy="202255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21EC5E7-98F6-3178-531C-D77E0A3609DD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1949E06-BCF5-945C-0FE2-66FD34DD850B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43EF946-9FBB-EAE8-DB46-9CCC436CED03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B979E75-1AD1-9F26-93F3-FAF064407953}"/>
                </a:ext>
              </a:extLst>
            </p:cNvPr>
            <p:cNvGrpSpPr/>
            <p:nvPr/>
          </p:nvGrpSpPr>
          <p:grpSpPr>
            <a:xfrm>
              <a:off x="7533119" y="5558390"/>
              <a:ext cx="2535963" cy="202255"/>
              <a:chOff x="7533119" y="4065814"/>
              <a:chExt cx="2535963" cy="202255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9767BAD-A939-63BA-501B-7B36474A7B2C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3548230-E75B-2FB1-4063-FEDBB3B871E0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4D5254D-6763-77D2-A27C-6354F480E1D7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502F1E0-00AE-DFFC-2F52-32A2B6E74C61}"/>
              </a:ext>
            </a:extLst>
          </p:cNvPr>
          <p:cNvSpPr txBox="1"/>
          <p:nvPr/>
        </p:nvSpPr>
        <p:spPr>
          <a:xfrm>
            <a:off x="1523781" y="4430920"/>
            <a:ext cx="40868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Very common in data science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18154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0A788-0FEB-0932-0DB3-5E4138E4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matrices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instances of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r>
                  <a:rPr lang="en-US" dirty="0"/>
                  <a:t> on same node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C8958-3EE0-BCC9-A2BC-A4861F20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63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6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 descr="A person wearing a white and black mask&#10;&#10;AI-generated content may be incorrect.">
            <a:extLst>
              <a:ext uri="{FF2B5EF4-FFF2-40B4-BE49-F238E27FC236}">
                <a16:creationId xmlns:a16="http://schemas.microsoft.com/office/drawing/2014/main" id="{C968378A-5FBE-5AF2-ACD7-A1D9FECCD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69093" y="2656956"/>
            <a:ext cx="1182733" cy="178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57F811-923C-1C69-6C7F-952DDB088F26}"/>
              </a:ext>
            </a:extLst>
          </p:cNvPr>
          <p:cNvSpPr txBox="1"/>
          <p:nvPr/>
        </p:nvSpPr>
        <p:spPr>
          <a:xfrm>
            <a:off x="6836228" y="3198167"/>
            <a:ext cx="28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Worse than serial?!?</a:t>
            </a:r>
            <a:endParaRPr lang="LID4096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/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Each script runs with 96 threads,</a:t>
                </a:r>
                <a:br>
                  <a:rPr lang="en-US" sz="2800" dirty="0"/>
                </a:b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=18</m:t>
                    </m:r>
                  </m:oMath>
                </a14:m>
                <a:r>
                  <a:rPr lang="en-US" sz="2800" dirty="0"/>
                  <a:t>: 96 </a:t>
                </a:r>
                <a:r>
                  <a:rPr lang="en-US" sz="2800" dirty="0">
                    <a:sym typeface="Symbol" panose="05050102010706020507" pitchFamily="18" charset="2"/>
                  </a:rPr>
                  <a:t> </a:t>
                </a:r>
                <a:r>
                  <a:rPr lang="en-US" sz="2800" dirty="0"/>
                  <a:t>18 threads</a:t>
                </a:r>
                <a:endParaRPr lang="LID4096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blipFill>
                <a:blip r:embed="rId6"/>
                <a:stretch>
                  <a:fillRect l="-2328" t="-6369" r="-1397" b="-1719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BA955E0-78E8-5905-6053-8624B41D20E0}"/>
              </a:ext>
            </a:extLst>
          </p:cNvPr>
          <p:cNvSpPr txBox="1"/>
          <p:nvPr/>
        </p:nvSpPr>
        <p:spPr>
          <a:xfrm>
            <a:off x="3058886" y="5938305"/>
            <a:ext cx="70346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Massive oversubscription: 1728 threads &gt;&gt; 96 cores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2317742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46CF-43A3-BA61-0701-4BAEDC53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number of threads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F11F-136D-9AA0-B919-D22C0D05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OMP_NUM_THREADS=2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D8DFC-7DCA-F13E-75AD-80FF9393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64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730" t="-1639" r="-269343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115" t="-1639" r="-202459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14876" t="-1639" r="-104132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312295" t="-1639" r="-3279" b="-7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7D9CF4C-1335-422A-16CD-DDCFEFE9ED5A}"/>
              </a:ext>
            </a:extLst>
          </p:cNvPr>
          <p:cNvSpPr txBox="1"/>
          <p:nvPr/>
        </p:nvSpPr>
        <p:spPr>
          <a:xfrm>
            <a:off x="5061857" y="5020161"/>
            <a:ext cx="512531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Not always via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check documentation!</a:t>
            </a:r>
            <a:endParaRPr lang="LID4096" sz="2400" dirty="0"/>
          </a:p>
        </p:txBody>
      </p:sp>
      <p:pic>
        <p:nvPicPr>
          <p:cNvPr id="7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B3C2676F-BC19-95A2-499F-AB823A438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127" y="5455114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/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2800" dirty="0"/>
                  <a:t> seems optimal, but nodes</a:t>
                </a:r>
                <a:br>
                  <a:rPr lang="en-US" sz="2800" dirty="0"/>
                </a:br>
                <a:r>
                  <a:rPr lang="en-US" sz="2800" dirty="0"/>
                  <a:t>memory bandwidth is hogged anyway</a:t>
                </a:r>
                <a:endParaRPr lang="LID4096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blipFill>
                <a:blip r:embed="rId4"/>
                <a:stretch>
                  <a:fillRect l="-2043" t="-7051" r="-1124" b="-173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38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A4064-2A39-EBD2-3691-83D0696F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performance degradation?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16CC-8EA5-0B15-AB23-FB9840683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architecture!</a:t>
            </a:r>
          </a:p>
          <a:p>
            <a:r>
              <a:rPr lang="en-US" dirty="0"/>
              <a:t>48 core Intel Sapphire Rapids</a:t>
            </a:r>
          </a:p>
          <a:p>
            <a:pPr lvl="1"/>
            <a:r>
              <a:rPr lang="en-US" dirty="0"/>
              <a:t>256 GB RAM, 8 memory channels at 4800 GHz</a:t>
            </a:r>
          </a:p>
          <a:p>
            <a:pPr lvl="1"/>
            <a:r>
              <a:rPr lang="en-US" dirty="0"/>
              <a:t>L3 cache per socket: 105 MB (shared, 2.2 MB/core)</a:t>
            </a:r>
          </a:p>
          <a:p>
            <a:pPr lvl="1"/>
            <a:r>
              <a:rPr lang="en-US" dirty="0"/>
              <a:t>L2 cache per core: 2 MB</a:t>
            </a:r>
          </a:p>
          <a:p>
            <a:pPr lvl="1"/>
            <a:r>
              <a:rPr lang="en-US" dirty="0"/>
              <a:t>L1 cache per core: 48 kB data</a:t>
            </a:r>
          </a:p>
          <a:p>
            <a:r>
              <a:rPr lang="en-US" dirty="0"/>
              <a:t>36 core Intel </a:t>
            </a:r>
            <a:r>
              <a:rPr lang="en-US" dirty="0" err="1"/>
              <a:t>Icelake</a:t>
            </a:r>
            <a:endParaRPr lang="en-US" dirty="0"/>
          </a:p>
          <a:p>
            <a:pPr lvl="1"/>
            <a:r>
              <a:rPr lang="en-US" dirty="0"/>
              <a:t>256 GB RAM, 8 memory channels at 3200 GHz</a:t>
            </a:r>
          </a:p>
          <a:p>
            <a:pPr lvl="1"/>
            <a:r>
              <a:rPr lang="en-US" dirty="0"/>
              <a:t>L3 cache per socket: 54 MB (shared, 1.5 MB/core)</a:t>
            </a:r>
          </a:p>
          <a:p>
            <a:pPr lvl="1"/>
            <a:r>
              <a:rPr lang="en-US" dirty="0"/>
              <a:t>L2 cache per core: 1.25 MB</a:t>
            </a:r>
          </a:p>
          <a:p>
            <a:pPr lvl="1"/>
            <a:r>
              <a:rPr lang="en-US" dirty="0"/>
              <a:t>L1 cache per core: 48 kB data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9C970-7E9F-6AD7-3BB0-450305BB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621108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85FA-9F79-77A6-C72C-61C57965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7E9AE-72FC-4C72-0E29-46BE1A7E0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Applications can be</a:t>
            </a:r>
          </a:p>
          <a:p>
            <a:pPr lvl="1"/>
            <a:r>
              <a:rPr lang="en-US" dirty="0"/>
              <a:t>Memory bound</a:t>
            </a:r>
          </a:p>
          <a:p>
            <a:pPr lvl="1"/>
            <a:r>
              <a:rPr lang="en-US" dirty="0"/>
              <a:t>Compute bound</a:t>
            </a:r>
          </a:p>
          <a:p>
            <a:pPr lvl="1"/>
            <a:r>
              <a:rPr lang="en-US" dirty="0"/>
              <a:t>I/O bound</a:t>
            </a:r>
          </a:p>
          <a:p>
            <a:pPr lvl="1"/>
            <a:endParaRPr lang="en-US" dirty="0"/>
          </a:p>
          <a:p>
            <a:r>
              <a:rPr lang="en-US" dirty="0"/>
              <a:t>Benchmark!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dirty="0"/>
              <a:t> in job script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hyperfine</a:t>
            </a:r>
            <a:r>
              <a:rPr lang="en-US" dirty="0"/>
              <a:t> in </a:t>
            </a:r>
            <a:r>
              <a:rPr lang="en-US" dirty="0" err="1"/>
              <a:t>jobscript</a:t>
            </a:r>
            <a:endParaRPr lang="en-US" dirty="0"/>
          </a:p>
          <a:p>
            <a:pPr lvl="2"/>
            <a:r>
              <a:rPr lang="en-US" dirty="0"/>
              <a:t>Gathers statistics over multiple runs</a:t>
            </a:r>
          </a:p>
          <a:p>
            <a:pPr lvl="2"/>
            <a:r>
              <a:rPr lang="en-US" dirty="0"/>
              <a:t>Can compare multiple commands</a:t>
            </a:r>
          </a:p>
          <a:p>
            <a:pPr lvl="1"/>
            <a:r>
              <a:rPr lang="en-US" dirty="0"/>
              <a:t>For completed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D1A0D-B307-8174-6A2E-0399F068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8165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 independent tasks</a:t>
            </a:r>
          </a:p>
          <a:p>
            <a:r>
              <a:rPr lang="en-US" dirty="0"/>
              <a:t>Total number of cores </a:t>
            </a:r>
            <a:r>
              <a:rPr lang="en-US" i="1" dirty="0"/>
              <a:t>n</a:t>
            </a:r>
            <a:r>
              <a:rPr lang="en-US" dirty="0"/>
              <a:t> &lt;&lt; </a:t>
            </a:r>
            <a:r>
              <a:rPr lang="en-US" i="1" dirty="0"/>
              <a:t>N</a:t>
            </a:r>
          </a:p>
          <a:p>
            <a:r>
              <a:rPr lang="en-US" dirty="0"/>
              <a:t>Execution time single task, 1 thread: </a:t>
            </a:r>
            <a:r>
              <a:rPr lang="en-US" i="1" dirty="0"/>
              <a:t>t</a:t>
            </a:r>
            <a:r>
              <a:rPr lang="en-US" baseline="-25000" dirty="0"/>
              <a:t>1</a:t>
            </a:r>
          </a:p>
          <a:p>
            <a:r>
              <a:rPr lang="en-US" dirty="0"/>
              <a:t>Execution time single task, </a:t>
            </a:r>
            <a:r>
              <a:rPr lang="en-US" i="1" dirty="0"/>
              <a:t>n</a:t>
            </a:r>
            <a:r>
              <a:rPr lang="en-US" dirty="0"/>
              <a:t> threads: </a:t>
            </a:r>
            <a:r>
              <a:rPr lang="en-US" i="1" dirty="0" err="1"/>
              <a:t>t</a:t>
            </a:r>
            <a:r>
              <a:rPr lang="en-US" i="1" baseline="-25000" dirty="0" err="1"/>
              <a:t>n</a:t>
            </a:r>
            <a:endParaRPr lang="en-US" dirty="0"/>
          </a:p>
          <a:p>
            <a:r>
              <a:rPr lang="en-US" dirty="0"/>
              <a:t>Multithreading or not?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1919536" y="4552763"/>
          <a:ext cx="1851796" cy="896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12520" imgH="393480" progId="Equation.3">
                  <p:embed/>
                </p:oleObj>
              </mc:Choice>
              <mc:Fallback>
                <p:oleObj name="Equation" r:id="rId2" imgW="812520" imgH="39348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9536" y="4552763"/>
                        <a:ext cx="1851796" cy="896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4699001" y="4508500"/>
          <a:ext cx="567372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89040" imgH="431640" progId="Equation.3">
                  <p:embed/>
                </p:oleObj>
              </mc:Choice>
              <mc:Fallback>
                <p:oleObj name="Equation" r:id="rId4" imgW="2489040" imgH="43164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01" y="4508500"/>
                        <a:ext cx="567372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799857" y="5775648"/>
            <a:ext cx="275921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However: memory?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4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3CD74-ECC4-57EE-4958-FFC1F6A7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C251C-69DB-211F-E80D-8CA1E7CB1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1EE4C-65AA-7787-EB73-22CBD348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824066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77256-2601-3F0D-020B-2651EC14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Many tools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C23B-55BC-550D-38EB-321F9D34E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 dirty="0"/>
              <a:t>Scheduler</a:t>
            </a:r>
          </a:p>
          <a:p>
            <a:r>
              <a:rPr lang="en-US" sz="2000" dirty="0"/>
              <a:t>Workflow managers</a:t>
            </a:r>
          </a:p>
          <a:p>
            <a:endParaRPr lang="LID4096" sz="2000" dirty="0"/>
          </a:p>
        </p:txBody>
      </p:sp>
      <p:pic>
        <p:nvPicPr>
          <p:cNvPr id="6" name="Picture 5" descr="Copper water pipes and taps">
            <a:extLst>
              <a:ext uri="{FF2B5EF4-FFF2-40B4-BE49-F238E27FC236}">
                <a16:creationId xmlns:a16="http://schemas.microsoft.com/office/drawing/2014/main" id="{0242C35B-0C6F-3FA1-3D00-F5606D98C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" r="-3" b="9076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7E96E-77DE-76DE-3FED-5AF27980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69</a:t>
            </a:fld>
            <a:endParaRPr lang="LID4096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77941-2D57-B600-BF05-D23B4C2A1329}"/>
              </a:ext>
            </a:extLst>
          </p:cNvPr>
          <p:cNvSpPr txBox="1"/>
          <p:nvPr/>
        </p:nvSpPr>
        <p:spPr>
          <a:xfrm>
            <a:off x="1218244" y="5366658"/>
            <a:ext cx="449122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https://gjbex.github.io/Workflows-for-HPC/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64676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ECA5-E85B-8CD0-3EFD-91F03AB3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why use HPC?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82D46-2921-4DBF-5E80-F22607016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 takes a lot of time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Large data set, not enough memory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different scenarios to compute</a:t>
            </a:r>
            <a:endParaRPr lang="LID4096" dirty="0"/>
          </a:p>
        </p:txBody>
      </p:sp>
      <p:pic>
        <p:nvPicPr>
          <p:cNvPr id="5" name="Graphic 4" descr="Hourglass Full with solid fill">
            <a:extLst>
              <a:ext uri="{FF2B5EF4-FFF2-40B4-BE49-F238E27FC236}">
                <a16:creationId xmlns:a16="http://schemas.microsoft.com/office/drawing/2014/main" id="{67C7CA4E-53A8-A80E-DD9A-A6DD06A01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3314" y="1761332"/>
            <a:ext cx="914400" cy="914400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B06E9CB9-B6ED-0860-FCDE-3E2EE7073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3314" y="3200400"/>
            <a:ext cx="914400" cy="914400"/>
          </a:xfrm>
          <a:prstGeom prst="rect">
            <a:avLst/>
          </a:prstGeom>
        </p:spPr>
      </p:pic>
      <p:pic>
        <p:nvPicPr>
          <p:cNvPr id="9" name="Graphic 8" descr="Branching diagram with solid fill">
            <a:extLst>
              <a:ext uri="{FF2B5EF4-FFF2-40B4-BE49-F238E27FC236}">
                <a16:creationId xmlns:a16="http://schemas.microsoft.com/office/drawing/2014/main" id="{1758EBC3-87FD-FE87-13F9-670C66AA1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3314" y="4710112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748437-A7EC-8E99-2684-BF2A05DA10ED}"/>
              </a:ext>
            </a:extLst>
          </p:cNvPr>
          <p:cNvSpPr txBox="1"/>
          <p:nvPr/>
        </p:nvSpPr>
        <p:spPr>
          <a:xfrm>
            <a:off x="9046029" y="3128036"/>
            <a:ext cx="214680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Or some</a:t>
            </a:r>
          </a:p>
          <a:p>
            <a:r>
              <a:rPr lang="en-US" sz="2800" dirty="0"/>
              <a:t>combination</a:t>
            </a:r>
            <a:endParaRPr lang="LID4096" sz="28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18B4BCF-9A5F-062B-B373-49846F26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226558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868D0D-32F5-FDBF-7B25-93BBA075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optimization</a:t>
            </a:r>
            <a:endParaRPr lang="LID4096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9F7621-A897-D4B7-AEAE-2B85C28DF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48D60-CD61-05E2-AFDF-38773F72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46110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52640-8E25-4BD0-16DC-C2C0487B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Where to start?</a:t>
            </a:r>
            <a:endParaRPr lang="LID4096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2C6DE-869A-68C2-E781-0B250A373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Gut feeling?</a:t>
            </a:r>
          </a:p>
          <a:p>
            <a:r>
              <a:rPr lang="en-US" sz="2200" dirty="0"/>
              <a:t>Best guess?</a:t>
            </a:r>
          </a:p>
          <a:p>
            <a:r>
              <a:rPr lang="en-US" sz="2200" dirty="0"/>
              <a:t>Easy to optimize?</a:t>
            </a:r>
            <a:endParaRPr lang="LID4096" sz="2200" dirty="0"/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95E3BA3B-3662-6CD7-973C-196CAA2DD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7" r="16334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04A35-B9F4-4D1B-6331-DE45C9CFB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71</a:t>
            </a:fld>
            <a:endParaRPr lang="LID4096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A4D04-6A1C-1828-8542-BE9397C0546E}"/>
              </a:ext>
            </a:extLst>
          </p:cNvPr>
          <p:cNvSpPr txBox="1"/>
          <p:nvPr/>
        </p:nvSpPr>
        <p:spPr>
          <a:xfrm>
            <a:off x="516698" y="5140789"/>
            <a:ext cx="436773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dirty="0"/>
              <a:t>Run a profiler!</a:t>
            </a:r>
            <a:endParaRPr lang="LID4096" sz="5400" dirty="0"/>
          </a:p>
        </p:txBody>
      </p:sp>
    </p:spTree>
    <p:extLst>
      <p:ext uri="{BB962C8B-B14F-4D97-AF65-F5344CB8AC3E}">
        <p14:creationId xmlns:p14="http://schemas.microsoft.com/office/powerpoint/2010/main" val="29121651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85241-A4EE-C00E-432A-EABEA4A2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Profilers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0CB8-D357-D0D9-9645-A99C18724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in notebooks,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module (standard library)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sampling profiler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 (standard library, visualize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snakeviz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mem_prof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R</a:t>
            </a:r>
          </a:p>
          <a:p>
            <a:pPr lvl="1"/>
            <a:r>
              <a:rPr lang="en-US" dirty="0" err="1"/>
              <a:t>Rprof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F2CAA-0F37-F987-C148-CC258DAA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19309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0A27-E971-0EDB-72F8-D564280C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Python scripts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F77B7-3E20-BB25-7ECF-D4A3E25FF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58D4D-16CA-3DA4-B1CB-57254791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93912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/</a:t>
            </a:r>
            <a:r>
              <a:rPr lang="en-US" dirty="0" err="1"/>
              <a:t>Jupyter</a:t>
            </a:r>
            <a:r>
              <a:rPr lang="en-US" dirty="0"/>
              <a:t>: use magic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Command line: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59696" y="2341056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primes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13354" y="2557080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1031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multiple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327282" y="4083169"/>
              <a:ext cx="568119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519936" y="3264386"/>
            <a:ext cx="1562928" cy="697854"/>
            <a:chOff x="-480863" y="895946"/>
            <a:chExt cx="1562928" cy="697854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193690"/>
              <a:ext cx="156292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H="1" flipV="1">
              <a:off x="275221" y="895946"/>
              <a:ext cx="25380" cy="297744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785362" y="5086926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984534" y="4303550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module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56750" y="4239379"/>
              <a:ext cx="37121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360798" y="4323294"/>
            <a:ext cx="4255076" cy="761891"/>
            <a:chOff x="3836798" y="4323293"/>
            <a:chExt cx="4255076" cy="761891"/>
          </a:xfrm>
        </p:grpSpPr>
        <p:grpSp>
          <p:nvGrpSpPr>
            <p:cNvPr id="20" name="Group 19"/>
            <p:cNvGrpSpPr/>
            <p:nvPr/>
          </p:nvGrpSpPr>
          <p:grpSpPr>
            <a:xfrm>
              <a:off x="3836798" y="4323293"/>
              <a:ext cx="4255076" cy="761891"/>
              <a:chOff x="224095" y="3905180"/>
              <a:chExt cx="4255076" cy="76189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24095" y="3905180"/>
                <a:ext cx="42550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statements to execute, string per line</a:t>
                </a:r>
                <a:endParaRPr lang="nl-BE" sz="20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22" name="Straight Arrow Connector 21"/>
              <p:cNvCxnSpPr>
                <a:stCxn id="21" idx="2"/>
              </p:cNvCxnSpPr>
              <p:nvPr/>
            </p:nvCxnSpPr>
            <p:spPr>
              <a:xfrm flipH="1">
                <a:off x="1823393" y="4305290"/>
                <a:ext cx="528240" cy="361781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/>
            <p:cNvCxnSpPr>
              <a:stCxn id="21" idx="2"/>
            </p:cNvCxnSpPr>
            <p:nvPr/>
          </p:nvCxnSpPr>
          <p:spPr>
            <a:xfrm>
              <a:off x="5964336" y="4723403"/>
              <a:ext cx="1415976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7125508" y="5949280"/>
            <a:ext cx="286482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81805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5" grpId="0" animBg="1"/>
      <p:bldP spid="3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631504" y="3140969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-s time  primes.py 1000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{'append' of 'list'}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0.001    0.000    0.001    0.000 {'join' of '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63552" y="2204865"/>
            <a:ext cx="1763944" cy="937845"/>
            <a:chOff x="224095" y="3885436"/>
            <a:chExt cx="1763944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7639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106067" y="4285546"/>
              <a:ext cx="285280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791744" y="2204865"/>
            <a:ext cx="1263166" cy="937845"/>
            <a:chOff x="224095" y="3885436"/>
            <a:chExt cx="1263166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631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55678" y="4285546"/>
              <a:ext cx="535667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75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</a:t>
            </a:r>
            <a:r>
              <a:rPr lang="en-US" dirty="0" err="1"/>
              <a:t>cProfile</a:t>
            </a:r>
            <a:r>
              <a:rPr lang="en-US" dirty="0"/>
              <a:t> profiles: </a:t>
            </a:r>
            <a:r>
              <a:rPr lang="en-US" dirty="0" err="1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module, save profile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578934" y="28233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-s time  -o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744123" y="1935036"/>
            <a:ext cx="1523869" cy="753377"/>
            <a:chOff x="15010" y="3885436"/>
            <a:chExt cx="1523869" cy="753377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314784" cy="40011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output file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cxnSpLocks/>
              <a:stCxn id="17" idx="2"/>
            </p:cNvCxnSpPr>
            <p:nvPr/>
          </p:nvCxnSpPr>
          <p:spPr>
            <a:xfrm flipH="1">
              <a:off x="15010" y="4285546"/>
              <a:ext cx="866477" cy="353267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36" y="35676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78934" y="4027304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871857" y="3828529"/>
            <a:ext cx="2711714" cy="1113585"/>
            <a:chOff x="650540" y="5409499"/>
            <a:chExt cx="2711714" cy="1113585"/>
          </a:xfrm>
        </p:grpSpPr>
        <p:sp>
          <p:nvSpPr>
            <p:cNvPr id="13" name="TextBox 12"/>
            <p:cNvSpPr txBox="1"/>
            <p:nvPr/>
          </p:nvSpPr>
          <p:spPr>
            <a:xfrm>
              <a:off x="1603439" y="5409499"/>
              <a:ext cx="17588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call stack</a:t>
              </a:r>
              <a:br>
                <a:rPr lang="en-US" sz="2400" dirty="0"/>
              </a:br>
              <a:r>
                <a:rPr lang="en-US" sz="2400" dirty="0"/>
                <a:t>"inside-out"</a:t>
              </a:r>
              <a:endParaRPr lang="nl-BE" sz="2400" dirty="0"/>
            </a:p>
          </p:txBody>
        </p:sp>
        <p:cxnSp>
          <p:nvCxnSpPr>
            <p:cNvPr id="15" name="Straight Arrow Connector 14"/>
            <p:cNvCxnSpPr>
              <a:cxnSpLocks/>
              <a:stCxn id="13" idx="1"/>
            </p:cNvCxnSpPr>
            <p:nvPr/>
          </p:nvCxnSpPr>
          <p:spPr>
            <a:xfrm flipH="1">
              <a:off x="650540" y="5824998"/>
              <a:ext cx="952899" cy="6980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070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E705-7F16-16E5-0FF1-E0796873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profiling: </a:t>
            </a:r>
            <a:r>
              <a:rPr lang="en-US" dirty="0" err="1"/>
              <a:t>py</a:t>
            </a:r>
            <a:r>
              <a:rPr lang="en-US" dirty="0"/>
              <a:t>-spy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287BA-F931-A49C-039C-E4A7A9F39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profile</a:t>
            </a:r>
          </a:p>
          <a:p>
            <a:endParaRPr lang="en-US" dirty="0"/>
          </a:p>
          <a:p>
            <a:r>
              <a:rPr lang="en-US" dirty="0"/>
              <a:t>Open interactive SVG and </a:t>
            </a:r>
            <a:r>
              <a:rPr lang="en-US" dirty="0" err="1"/>
              <a:t>analyse</a:t>
            </a:r>
            <a:r>
              <a:rPr lang="en-US" dirty="0"/>
              <a:t> flame graph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E4CEF-C237-D0DA-CC7B-E219514F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77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0CBD9-0E48-0182-26BB-A042F2F7F637}"/>
              </a:ext>
            </a:extLst>
          </p:cNvPr>
          <p:cNvSpPr txBox="1"/>
          <p:nvPr/>
        </p:nvSpPr>
        <p:spPr>
          <a:xfrm>
            <a:off x="1436915" y="2377033"/>
            <a:ext cx="832510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-spy record  --  ./analysis.py  --data sensor_data.csv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7EFA8D-D79A-C272-5C24-1F956985D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06" y="3429000"/>
            <a:ext cx="8142514" cy="30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219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31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a2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85270" y="1679553"/>
            <a:ext cx="1355564" cy="937845"/>
            <a:chOff x="224095" y="3885436"/>
            <a:chExt cx="1355564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555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901877" y="4285546"/>
              <a:ext cx="489470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3607647" y="1669825"/>
            <a:ext cx="2675797" cy="937845"/>
            <a:chOff x="224095" y="3885436"/>
            <a:chExt cx="2675797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675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261997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596356" y="1669825"/>
            <a:ext cx="3180743" cy="2862895"/>
            <a:chOff x="224095" y="3885436"/>
            <a:chExt cx="318074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1807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9422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484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workflow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identifies functions as hotspots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r>
              <a:rPr lang="en-US" dirty="0"/>
              <a:t> works on lines of code</a:t>
            </a:r>
          </a:p>
          <a:p>
            <a:pPr lvl="1"/>
            <a:r>
              <a:rPr lang="en-US" dirty="0"/>
              <a:t>more detailed information</a:t>
            </a:r>
          </a:p>
          <a:p>
            <a:pPr lvl="1"/>
            <a:r>
              <a:rPr lang="en-US" dirty="0"/>
              <a:t>(much) more overhead</a:t>
            </a:r>
          </a:p>
          <a:p>
            <a:r>
              <a:rPr lang="en-US" dirty="0"/>
              <a:t>Optimization workflow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to identify target functions for optimization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r>
              <a:rPr lang="en-US" dirty="0"/>
              <a:t> only on those functions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@profile</a:t>
            </a:r>
            <a:r>
              <a:rPr lang="en-US" dirty="0"/>
              <a:t> decorator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microbenchmarks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to experiment</a:t>
            </a:r>
          </a:p>
          <a:p>
            <a:pPr lvl="1"/>
            <a:r>
              <a:rPr lang="en-US" dirty="0"/>
              <a:t>run tests after each modification (use unit testing &amp; version control)!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968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0B3A-FFE0-081F-ED05-A7CF53956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hard?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5696-90AD-5AEE-257D-5F9789B05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learning curve</a:t>
            </a:r>
          </a:p>
          <a:p>
            <a:r>
              <a:rPr lang="en-US" dirty="0"/>
              <a:t>There are pitfalls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Extensive training catalog</a:t>
            </a:r>
          </a:p>
          <a:p>
            <a:r>
              <a:rPr lang="en-US" dirty="0"/>
              <a:t>Support is here to help</a:t>
            </a:r>
          </a:p>
        </p:txBody>
      </p:sp>
      <p:pic>
        <p:nvPicPr>
          <p:cNvPr id="4" name="Graphic 3" descr="Warning with solid fill">
            <a:extLst>
              <a:ext uri="{FF2B5EF4-FFF2-40B4-BE49-F238E27FC236}">
                <a16:creationId xmlns:a16="http://schemas.microsoft.com/office/drawing/2014/main" id="{B6BF90D3-38A7-D04B-D4CF-5215B358E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261" y="1690688"/>
            <a:ext cx="1115109" cy="1115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977B0C-826D-A801-6943-C509C70C0C77}"/>
              </a:ext>
            </a:extLst>
          </p:cNvPr>
          <p:cNvSpPr txBox="1"/>
          <p:nvPr/>
        </p:nvSpPr>
        <p:spPr>
          <a:xfrm>
            <a:off x="3711483" y="3614217"/>
            <a:ext cx="526554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It's not rocket science either!</a:t>
            </a:r>
            <a:endParaRPr lang="LID4096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DE30E-7417-BF06-8E35-C0F19987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1187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Racecars on track">
            <a:extLst>
              <a:ext uri="{FF2B5EF4-FFF2-40B4-BE49-F238E27FC236}">
                <a16:creationId xmlns:a16="http://schemas.microsoft.com/office/drawing/2014/main" id="{603329D8-DA56-A07F-E15D-6A89C3C84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3" r="-1" b="10613"/>
          <a:stretch>
            <a:fillRect/>
          </a:stretch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792EF8-1681-8C09-584C-B186988B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Use proper tools!</a:t>
            </a:r>
            <a:endParaRPr lang="LID4096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39B20-8AC4-550D-B43E-B284A8286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7875" y="4551037"/>
            <a:ext cx="4926411" cy="1509935"/>
          </a:xfrm>
        </p:spPr>
        <p:txBody>
          <a:bodyPr anchor="ctr">
            <a:normAutofit/>
          </a:bodyPr>
          <a:lstStyle/>
          <a:p>
            <a:r>
              <a:rPr lang="en-US" sz="1800" dirty="0" err="1">
                <a:solidFill>
                  <a:schemeClr val="tx2"/>
                </a:solidFill>
              </a:rPr>
              <a:t>numpy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numba</a:t>
            </a:r>
            <a:endParaRPr lang="LID4096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cython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dask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83713-F6A0-B142-2747-21B6C93F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80</a:t>
            </a:fld>
            <a:endParaRPr lang="LID4096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B0011-7F14-4C9F-7B94-2982910FDC7C}"/>
              </a:ext>
            </a:extLst>
          </p:cNvPr>
          <p:cNvSpPr txBox="1"/>
          <p:nvPr/>
        </p:nvSpPr>
        <p:spPr>
          <a:xfrm>
            <a:off x="7772400" y="5133801"/>
            <a:ext cx="413856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https://gjbex.github.io/Python-for-HPC/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025762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E84D4-52B9-260F-3BB8-31461B38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86FED-4F6B-E38B-F4FE-94B4B3BC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R scripts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C0FF4-76C0-0055-925E-30095CE96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CB38B-A1AE-3DA0-FD1D-0901570D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13332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8218-2E8A-FF0A-4208-49F6FBFD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Rprof</a:t>
            </a:r>
            <a:r>
              <a:rPr lang="en-US" dirty="0"/>
              <a:t> wrapper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A5169-0D76-EA4E-71AD-56EBC3618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small wrapper 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Profile script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D513F-3B68-FC82-B81F-C769DF6F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82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A88495-B9E0-EA95-1892-3F85CB2E6DF9}"/>
              </a:ext>
            </a:extLst>
          </p:cNvPr>
          <p:cNvGrpSpPr/>
          <p:nvPr/>
        </p:nvGrpSpPr>
        <p:grpSpPr>
          <a:xfrm>
            <a:off x="1328058" y="2335935"/>
            <a:ext cx="6564086" cy="1200330"/>
            <a:chOff x="1055914" y="2169658"/>
            <a:chExt cx="8795657" cy="1200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1FC97F-0517-FEF3-82E2-E2865C48907A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(interval=0.01)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source("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")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(NULL)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summaryRprof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()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819070-3B7B-5CB1-9DE0-3DD1417AC345}"/>
                </a:ext>
              </a:extLst>
            </p:cNvPr>
            <p:cNvSpPr txBox="1"/>
            <p:nvPr/>
          </p:nvSpPr>
          <p:spPr>
            <a:xfrm>
              <a:off x="6744645" y="2169658"/>
              <a:ext cx="310012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profile_wrapper.R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3646F2F-A9A0-31A3-DDB3-F2323F0AA4EA}"/>
              </a:ext>
            </a:extLst>
          </p:cNvPr>
          <p:cNvSpPr txBox="1"/>
          <p:nvPr/>
        </p:nvSpPr>
        <p:spPr>
          <a:xfrm>
            <a:off x="261259" y="4391467"/>
            <a:ext cx="5704114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itchFamily="49" charset="0"/>
              </a:rPr>
              <a:t>$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rprof_wrapper.R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-p 1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self.time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self.pct 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total.time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total.pct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     0.81     54.36        0.81      54.36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"%*%"        0.59     39.60        0.59      39.60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"matrix"     0.04      2.68        0.85      57.05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</a:t>
            </a:r>
            <a:endParaRPr lang="fr-BE" sz="1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8EDC-8A72-0AEC-C246-8C6307A1F653}"/>
              </a:ext>
            </a:extLst>
          </p:cNvPr>
          <p:cNvSpPr txBox="1"/>
          <p:nvPr/>
        </p:nvSpPr>
        <p:spPr>
          <a:xfrm>
            <a:off x="6237515" y="4391467"/>
            <a:ext cx="5704114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rprof_wrapper.R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-p 10</a:t>
            </a: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self.pct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total.time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total.pct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"%*%"          3.11    76.60       3.11     76.60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        0.86    21.18       0.86     21.18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"matrix"       0.05     1.23       0.91     22.41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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292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7DF4-4E26-D97E-3AFB-ECA79857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algorithm first!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7927B-0954-3574-A781-086E60CCC9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%*% pretty good (BLAS-backed)</a:t>
                </a:r>
              </a:p>
              <a:p>
                <a:r>
                  <a:rPr lang="en-US" dirty="0"/>
                  <a:t>However,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⋅⋯⋅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multiplications</a:t>
                </a:r>
              </a:p>
              <a:p>
                <a:r>
                  <a:rPr lang="en-US" b="0" dirty="0"/>
                  <a:t>But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7927B-0954-3574-A781-086E60CCC9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AD20-F3E6-F2A9-D8DE-8F0CC4318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BE2C8-D64B-68CC-BA66-AF462C2FD4AE}"/>
              </a:ext>
            </a:extLst>
          </p:cNvPr>
          <p:cNvSpPr txBox="1"/>
          <p:nvPr/>
        </p:nvSpPr>
        <p:spPr>
          <a:xfrm>
            <a:off x="2166258" y="3907972"/>
            <a:ext cx="770345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Binary multiplication 5 versus 12 multiplications!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886419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864" y="2093459"/>
            <a:ext cx="5725247" cy="329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32293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BE349-9342-E499-965F-C167C813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performance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0403B-95BD-45EC-0F1C-1B8E4F908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30E0-6C1C-255A-A921-817AD6BF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263263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BE8848-B62D-4F88-EA55-C6A0E7B3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worry?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87313-DD60-FA48-D51D-ED5E9978D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Input/output takes time</a:t>
            </a:r>
          </a:p>
          <a:p>
            <a:r>
              <a:rPr lang="en-US" dirty="0"/>
              <a:t>Large data sets</a:t>
            </a:r>
          </a:p>
          <a:p>
            <a:pPr lvl="1"/>
            <a:r>
              <a:rPr lang="en-US" dirty="0"/>
              <a:t>Large files</a:t>
            </a:r>
          </a:p>
          <a:p>
            <a:pPr lvl="1"/>
            <a:r>
              <a:rPr lang="en-US" dirty="0"/>
              <a:t>Many files</a:t>
            </a:r>
          </a:p>
          <a:p>
            <a:r>
              <a:rPr lang="en-US" dirty="0"/>
              <a:t>File systems have characteristics</a:t>
            </a:r>
          </a:p>
          <a:p>
            <a:pPr lvl="1"/>
            <a:r>
              <a:rPr lang="en-US" dirty="0"/>
              <a:t>HPC file systems tuned for large read/writes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78DF5-7AB7-9C6A-D8BD-8552BCB0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51024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D8585-9457-B779-DBC8-5F85787A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small read/writes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EFE21-3575-D72C-8CE4-1DA072033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 updates</a:t>
            </a:r>
          </a:p>
          <a:p>
            <a:pPr lvl="1"/>
            <a:r>
              <a:rPr lang="en-US" dirty="0"/>
              <a:t>Access time</a:t>
            </a:r>
          </a:p>
          <a:p>
            <a:pPr lvl="1"/>
            <a:r>
              <a:rPr lang="en-US" dirty="0"/>
              <a:t>Modification time</a:t>
            </a:r>
          </a:p>
          <a:p>
            <a:pPr lvl="1"/>
            <a:r>
              <a:rPr lang="en-US" dirty="0"/>
              <a:t>File size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6160-8B5A-7EB6-4725-F939C907C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87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D4A80C-2DF4-422A-4C6F-401EC862A117}"/>
              </a:ext>
            </a:extLst>
          </p:cNvPr>
          <p:cNvGrpSpPr/>
          <p:nvPr/>
        </p:nvGrpSpPr>
        <p:grpSpPr>
          <a:xfrm>
            <a:off x="1766109" y="4173802"/>
            <a:ext cx="8659781" cy="986732"/>
            <a:chOff x="2188028" y="3836345"/>
            <a:chExt cx="8659781" cy="9867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0AE0A9-DFF4-1CFA-3896-EF21A872BB10}"/>
                </a:ext>
              </a:extLst>
            </p:cNvPr>
            <p:cNvSpPr txBox="1"/>
            <p:nvPr/>
          </p:nvSpPr>
          <p:spPr>
            <a:xfrm>
              <a:off x="2188028" y="4299857"/>
              <a:ext cx="8263737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Performance degradation for entire system/all users!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6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780C9F85-FE60-95A5-6ADB-36F175AD2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5721" y="383634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52864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F1FB1-B712-11D6-D06E-85783AA89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74A38-94E8-36CA-ED27-0EE6A3D9C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Tabular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.csv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Textual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.txt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Image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.tiff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.jpeg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Video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.mp4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.mov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</a:p>
          <a:p>
            <a:r>
              <a:rPr lang="en-US" dirty="0">
                <a:sym typeface="Symbol" panose="05050102010706020507" pitchFamily="18" charset="2"/>
              </a:rPr>
              <a:t>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F5FBF-45EE-FEA3-7FD2-D11B6712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88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47F46E-259A-0971-9D13-5A6480E3519C}"/>
              </a:ext>
            </a:extLst>
          </p:cNvPr>
          <p:cNvGrpSpPr/>
          <p:nvPr/>
        </p:nvGrpSpPr>
        <p:grpSpPr>
          <a:xfrm>
            <a:off x="2571651" y="4489488"/>
            <a:ext cx="8006638" cy="986732"/>
            <a:chOff x="2188028" y="3836345"/>
            <a:chExt cx="8006638" cy="9867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695C60-42F4-43EF-D4EC-33254DE28B74}"/>
                </a:ext>
              </a:extLst>
            </p:cNvPr>
            <p:cNvSpPr txBox="1"/>
            <p:nvPr/>
          </p:nvSpPr>
          <p:spPr>
            <a:xfrm>
              <a:off x="2188028" y="4299857"/>
              <a:ext cx="7432612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Many small files </a:t>
              </a:r>
              <a:r>
                <a:rPr lang="en-US" sz="2800" dirty="0">
                  <a:solidFill>
                    <a:srgbClr val="FF0000"/>
                  </a:solidFill>
                  <a:sym typeface="Symbol" panose="05050102010706020507" pitchFamily="18" charset="2"/>
                </a:rPr>
                <a:t></a:t>
              </a:r>
              <a:r>
                <a:rPr lang="en-US" sz="2800" dirty="0">
                  <a:solidFill>
                    <a:srgbClr val="FF0000"/>
                  </a:solidFill>
                </a:rPr>
                <a:t> many metadata operations!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8C7F0B83-564D-0D90-4091-55E265085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2578" y="383634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64777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7608A-7E60-8B4B-EE8B-4743067F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5167E-0951-2681-B10F-0E3C7930B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binary data formats</a:t>
            </a:r>
          </a:p>
          <a:p>
            <a:r>
              <a:rPr lang="en-US" dirty="0"/>
              <a:t>Bundle small files into large ones</a:t>
            </a:r>
          </a:p>
          <a:p>
            <a:r>
              <a:rPr lang="en-US" dirty="0"/>
              <a:t>Read/write multiple items at once</a:t>
            </a:r>
          </a:p>
          <a:p>
            <a:r>
              <a:rPr lang="en-US" dirty="0"/>
              <a:t>Use caching</a:t>
            </a:r>
          </a:p>
          <a:p>
            <a:r>
              <a:rPr lang="en-US" dirty="0"/>
              <a:t>Use node-local scratch space (SSD drive)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FDA0D-2F08-3632-7C1D-57E60B702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5959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8FD7-C36F-5AEA-0BE1-7BBB5FA5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your environment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9A868-BB36-DFD0-5AE2-AC229CC9E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5540B-592D-09F7-A654-0C15AB88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95891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64A8-CF9E-765D-0984-276F2888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3459D-EC29-A5FA-D028-8E4D7434E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Reading/writing CSV is very slow</a:t>
            </a:r>
          </a:p>
          <a:p>
            <a:r>
              <a:rPr lang="en-US" dirty="0"/>
              <a:t>Alternatives</a:t>
            </a:r>
          </a:p>
          <a:p>
            <a:pPr lvl="1"/>
            <a:r>
              <a:rPr lang="en-US" dirty="0"/>
              <a:t>Parquet files</a:t>
            </a:r>
          </a:p>
          <a:p>
            <a:pPr lvl="2"/>
            <a:r>
              <a:rPr lang="en-US" dirty="0"/>
              <a:t>I/O &amp; space efficient</a:t>
            </a:r>
          </a:p>
          <a:p>
            <a:pPr lvl="2"/>
            <a:r>
              <a:rPr lang="en-US" dirty="0"/>
              <a:t>More CPU-intensive for (de)compression</a:t>
            </a:r>
          </a:p>
          <a:p>
            <a:pPr lvl="2"/>
            <a:r>
              <a:rPr lang="en-US" dirty="0"/>
              <a:t>Not optimal for random access</a:t>
            </a:r>
          </a:p>
          <a:p>
            <a:pPr lvl="1"/>
            <a:r>
              <a:rPr lang="en-US" dirty="0"/>
              <a:t>Arrow files</a:t>
            </a:r>
          </a:p>
          <a:p>
            <a:pPr lvl="2"/>
            <a:r>
              <a:rPr lang="en-US" dirty="0"/>
              <a:t>I/O efficient</a:t>
            </a:r>
          </a:p>
          <a:p>
            <a:pPr lvl="2"/>
            <a:r>
              <a:rPr lang="en-US" dirty="0"/>
              <a:t>In-memory format</a:t>
            </a:r>
          </a:p>
          <a:p>
            <a:pPr lvl="2"/>
            <a:r>
              <a:rPr lang="en-US" dirty="0"/>
              <a:t>Random access okay, sequential access very efficient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20DBA-10AA-2B2A-9D2B-7ED190B4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90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099C9-B03A-D055-14B3-92F358AD1C31}"/>
              </a:ext>
            </a:extLst>
          </p:cNvPr>
          <p:cNvSpPr txBox="1"/>
          <p:nvPr/>
        </p:nvSpPr>
        <p:spPr>
          <a:xfrm>
            <a:off x="7837715" y="2951946"/>
            <a:ext cx="266675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Can be used by</a:t>
            </a:r>
            <a:br>
              <a:rPr lang="en-US" sz="2800" dirty="0"/>
            </a:br>
            <a:r>
              <a:rPr lang="en-US" sz="2800" dirty="0"/>
              <a:t>R/pandas/</a:t>
            </a:r>
            <a:r>
              <a:rPr lang="en-US" sz="2800" dirty="0" err="1"/>
              <a:t>pllars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0104933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BB85B-060A-CA08-A55F-91D0DAAF0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Many text files</a:t>
            </a:r>
            <a:endParaRPr lang="LID4096" sz="540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53330-E0C0-B98D-630C-B3D5A5B58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dirty="0"/>
              <a:t>Use TAR, ZIP</a:t>
            </a:r>
          </a:p>
          <a:p>
            <a:r>
              <a:rPr lang="en-US" sz="2400" dirty="0"/>
              <a:t>Use Arrow/Hugging Face dataset</a:t>
            </a:r>
          </a:p>
          <a:p>
            <a:endParaRPr lang="LID4096" sz="2200" dirty="0"/>
          </a:p>
        </p:txBody>
      </p:sp>
      <p:pic>
        <p:nvPicPr>
          <p:cNvPr id="9" name="Picture 8" descr="Variety of books on shelves in library">
            <a:extLst>
              <a:ext uri="{FF2B5EF4-FFF2-40B4-BE49-F238E27FC236}">
                <a16:creationId xmlns:a16="http://schemas.microsoft.com/office/drawing/2014/main" id="{A3026DAE-486E-B920-2B99-3CE22F1CB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7" r="13246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AE6A4-4FF9-526C-4531-91CAAD90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91</a:t>
            </a:fld>
            <a:endParaRPr lang="LID4096">
              <a:solidFill>
                <a:srgbClr val="FFFF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EE34D6-EEB3-41F6-53A9-2EBEE4BCAA7A}"/>
              </a:ext>
            </a:extLst>
          </p:cNvPr>
          <p:cNvGrpSpPr/>
          <p:nvPr/>
        </p:nvGrpSpPr>
        <p:grpSpPr>
          <a:xfrm>
            <a:off x="834431" y="4803027"/>
            <a:ext cx="3642841" cy="1201578"/>
            <a:chOff x="7391400" y="1825625"/>
            <a:chExt cx="3642841" cy="12015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E86511-D50E-80DC-6D99-7F3B01D0DA10}"/>
                </a:ext>
              </a:extLst>
            </p:cNvPr>
            <p:cNvSpPr txBox="1"/>
            <p:nvPr/>
          </p:nvSpPr>
          <p:spPr>
            <a:xfrm>
              <a:off x="7391400" y="1825625"/>
              <a:ext cx="3323282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Read multiple "files"</a:t>
              </a:r>
            </a:p>
            <a:p>
              <a:r>
                <a:rPr lang="en-US" sz="2800" dirty="0"/>
                <a:t>Per operation</a:t>
              </a:r>
              <a:endParaRPr lang="LID4096" sz="2800" dirty="0"/>
            </a:p>
          </p:txBody>
        </p:sp>
        <p:pic>
          <p:nvPicPr>
            <p:cNvPr id="6" name="Graphic 5" descr="Thumbs up sign with solid fill">
              <a:extLst>
                <a:ext uri="{FF2B5EF4-FFF2-40B4-BE49-F238E27FC236}">
                  <a16:creationId xmlns:a16="http://schemas.microsoft.com/office/drawing/2014/main" id="{AEBE2CC5-B39D-CD95-FA2F-4A9167232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310041" y="2303003"/>
              <a:ext cx="724200" cy="72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99002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B5376-A3FD-3C1C-0B18-3CBB069D4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text files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618D-E730-EE91-292A-5F893D894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E.g., random 200,000 reads of 100,000 files (&lt; 1024 characters)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E.g., read 100,000 files (&lt; 1024 characters)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7FC47-EADA-0FB6-93B4-3D23F18A9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92</a:t>
            </a:fld>
            <a:endParaRPr lang="LID4096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877D5E-55CE-2B3E-133B-6F3A9DA97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048101"/>
              </p:ext>
            </p:extLst>
          </p:nvPr>
        </p:nvGraphicFramePr>
        <p:xfrm>
          <a:off x="1901374" y="2461379"/>
          <a:ext cx="6883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66">
                  <a:extLst>
                    <a:ext uri="{9D8B030D-6E8A-4147-A177-3AD203B41FA5}">
                      <a16:colId xmlns:a16="http://schemas.microsoft.com/office/drawing/2014/main" val="376926327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1656580958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912260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91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97.4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6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22.7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6756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B59DD3-DE60-2D87-2695-285BB69A6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973831"/>
              </p:ext>
            </p:extLst>
          </p:nvPr>
        </p:nvGraphicFramePr>
        <p:xfrm>
          <a:off x="1901373" y="5009515"/>
          <a:ext cx="6883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66">
                  <a:extLst>
                    <a:ext uri="{9D8B030D-6E8A-4147-A177-3AD203B41FA5}">
                      <a16:colId xmlns:a16="http://schemas.microsoft.com/office/drawing/2014/main" val="376926327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1656580958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912260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74.7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91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3.1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6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67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3492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6F394-EF5E-6D74-80BE-0B3DF919E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Multi-dimensional arrays</a:t>
            </a:r>
            <a:endParaRPr lang="LID4096" sz="5400" dirty="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1E5EB-2A1A-C5B6-4D19-1D8E0723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dirty="0"/>
              <a:t>HDF5</a:t>
            </a:r>
          </a:p>
          <a:p>
            <a:r>
              <a:rPr lang="en-US" sz="2400" dirty="0" err="1"/>
              <a:t>PyTorch</a:t>
            </a:r>
            <a:r>
              <a:rPr lang="en-US" sz="2400" dirty="0"/>
              <a:t>/TensorFlow tensors in Arrow</a:t>
            </a:r>
          </a:p>
          <a:p>
            <a:r>
              <a:rPr lang="en-US" sz="2400" dirty="0"/>
              <a:t>Binary files</a:t>
            </a:r>
            <a:endParaRPr lang="LID4096" sz="2400" dirty="0"/>
          </a:p>
          <a:p>
            <a:endParaRPr lang="LID4096" sz="2200" dirty="0"/>
          </a:p>
        </p:txBody>
      </p:sp>
      <p:pic>
        <p:nvPicPr>
          <p:cNvPr id="9" name="Picture 8" descr="Abstract blockchain network background">
            <a:extLst>
              <a:ext uri="{FF2B5EF4-FFF2-40B4-BE49-F238E27FC236}">
                <a16:creationId xmlns:a16="http://schemas.microsoft.com/office/drawing/2014/main" id="{1F4C8F60-A6C5-42E7-0959-9CA17998A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4555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4DC07-6001-2BBF-4A21-3B8DBB9FC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93</a:t>
            </a:fld>
            <a:endParaRPr lang="LID4096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0785E-A41F-1165-4149-34FB2FCB95DF}"/>
              </a:ext>
            </a:extLst>
          </p:cNvPr>
          <p:cNvGrpSpPr/>
          <p:nvPr/>
        </p:nvGrpSpPr>
        <p:grpSpPr>
          <a:xfrm>
            <a:off x="951124" y="4945237"/>
            <a:ext cx="3746514" cy="1053698"/>
            <a:chOff x="2188028" y="3769379"/>
            <a:chExt cx="3746514" cy="10536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50633A-D4E1-B411-4558-5254A79A09AD}"/>
                </a:ext>
              </a:extLst>
            </p:cNvPr>
            <p:cNvSpPr txBox="1"/>
            <p:nvPr/>
          </p:nvSpPr>
          <p:spPr>
            <a:xfrm>
              <a:off x="2188028" y="4299857"/>
              <a:ext cx="3302186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Don't use ASCII files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1C91FB28-E2E1-0107-4690-349AF78E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2454" y="3769379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61130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879E-EB38-1B11-E5B5-451B736ED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HDF5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D366E-C2BC-0CB7-B896-2C7155921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language agnostic</a:t>
            </a:r>
          </a:p>
          <a:p>
            <a:r>
              <a:rPr lang="en-US" dirty="0"/>
              <a:t>Cross platform</a:t>
            </a:r>
          </a:p>
          <a:p>
            <a:r>
              <a:rPr lang="en-US" dirty="0"/>
              <a:t>Self-documenting</a:t>
            </a:r>
          </a:p>
          <a:p>
            <a:r>
              <a:rPr lang="en-US" dirty="0"/>
              <a:t>Multiple datasets</a:t>
            </a:r>
          </a:p>
          <a:p>
            <a:r>
              <a:rPr lang="en-US" dirty="0"/>
              <a:t>Parallel I/O</a:t>
            </a:r>
          </a:p>
          <a:p>
            <a:endParaRPr lang="en-US" dirty="0"/>
          </a:p>
          <a:p>
            <a:r>
              <a:rPr lang="en-US" dirty="0"/>
              <a:t>Mostly for numerical data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74FF5-F418-BCC8-5488-7AC5333BB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87251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9879-1A58-FE9A-DB8B-45215212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HDF5 dataset layout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E6C37-A70F-A585-2394-06E24EB3D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Matters a lot!</a:t>
            </a:r>
          </a:p>
          <a:p>
            <a:endParaRPr lang="en-US" dirty="0"/>
          </a:p>
          <a:p>
            <a:r>
              <a:rPr lang="en-US" dirty="0"/>
              <a:t>E.g., 10,000 random reads of 2,000 matrices</a:t>
            </a:r>
            <a:br>
              <a:rPr lang="en-US" dirty="0"/>
            </a:br>
            <a:r>
              <a:rPr lang="en-US" dirty="0"/>
              <a:t>(648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1152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dirty="0"/>
              <a:t>4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uint8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E3E87-2419-E286-7C6A-67792177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95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B42BAD0-2E3E-C6BD-FB2C-92B3E27FF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27242"/>
              </p:ext>
            </p:extLst>
          </p:nvPr>
        </p:nvGraphicFramePr>
        <p:xfrm>
          <a:off x="2184401" y="4204903"/>
          <a:ext cx="358502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514">
                  <a:extLst>
                    <a:ext uri="{9D8B030D-6E8A-4147-A177-3AD203B41FA5}">
                      <a16:colId xmlns:a16="http://schemas.microsoft.com/office/drawing/2014/main" val="1423196948"/>
                    </a:ext>
                  </a:extLst>
                </a:gridCol>
                <a:gridCol w="1792514">
                  <a:extLst>
                    <a:ext uri="{9D8B030D-6E8A-4147-A177-3AD203B41FA5}">
                      <a16:colId xmlns:a16="http://schemas.microsoft.com/office/drawing/2014/main" val="4111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Layout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203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Row-major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34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Column-major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8,760.6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451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Stacked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8,346.8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765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27297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1A14D-73C1-5067-9267-CC3E50F3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Image data</a:t>
            </a:r>
            <a:endParaRPr lang="LID4096" sz="540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0E7EF6-2B2B-9633-CB0B-35D8F4EBE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Many formats: </a:t>
            </a:r>
            <a:r>
              <a:rPr lang="en-US" sz="1800" dirty="0"/>
              <a:t>JPEG, TIFF, PNG, </a:t>
            </a:r>
            <a:r>
              <a:rPr lang="en-US" sz="1800" dirty="0">
                <a:sym typeface="Symbol" panose="05050102010706020507" pitchFamily="18" charset="2"/>
              </a:rPr>
              <a:t></a:t>
            </a:r>
          </a:p>
          <a:p>
            <a:r>
              <a:rPr lang="en-US" sz="2200" dirty="0">
                <a:sym typeface="Symbol" panose="05050102010706020507" pitchFamily="18" charset="2"/>
              </a:rPr>
              <a:t>Can be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Grayscale: 1D array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RGB or BGR: 3D array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RGB or BGR + alpha: 3D array</a:t>
            </a:r>
          </a:p>
          <a:p>
            <a:r>
              <a:rPr lang="en-US" sz="2200" dirty="0">
                <a:sym typeface="Symbol" panose="05050102010706020507" pitchFamily="18" charset="2"/>
              </a:rPr>
              <a:t>Store as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HDF5 file</a:t>
            </a:r>
          </a:p>
          <a:p>
            <a:pPr lvl="1"/>
            <a:r>
              <a:rPr lang="en-US" sz="1800" dirty="0" err="1">
                <a:sym typeface="Symbol" panose="05050102010706020507" pitchFamily="18" charset="2"/>
              </a:rPr>
              <a:t>PyTorch</a:t>
            </a:r>
            <a:r>
              <a:rPr lang="en-US" sz="1800" dirty="0">
                <a:sym typeface="Symbol" panose="05050102010706020507" pitchFamily="18" charset="2"/>
              </a:rPr>
              <a:t>/TensorFlow tensor: Arrow</a:t>
            </a:r>
            <a:endParaRPr lang="en-US" sz="1800" dirty="0"/>
          </a:p>
        </p:txBody>
      </p:sp>
      <p:pic>
        <p:nvPicPr>
          <p:cNvPr id="6" name="Content Placeholder 5" descr="A person looking at a painting&#10;&#10;AI-generated content may be incorrect.">
            <a:extLst>
              <a:ext uri="{FF2B5EF4-FFF2-40B4-BE49-F238E27FC236}">
                <a16:creationId xmlns:a16="http://schemas.microsoft.com/office/drawing/2014/main" id="{BCC52C89-B148-9084-3B7A-4B4D9EE12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1238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98C83-F30E-6400-C34E-9F5E5206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96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356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8F340-EAA5-87D1-4DA9-EBAC58C76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Arrow files</a:t>
            </a:r>
            <a:endParaRPr lang="LID4096" sz="5400"/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36B0A-289A-1F5C-2B98-319D482D2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 dirty="0"/>
              <a:t>How?  Use Hugging Face datasets library</a:t>
            </a:r>
          </a:p>
          <a:p>
            <a:pPr lvl="1"/>
            <a:r>
              <a:rPr lang="en-US" sz="2000" dirty="0"/>
              <a:t>Python only</a:t>
            </a:r>
          </a:p>
          <a:p>
            <a:pPr lvl="1"/>
            <a:r>
              <a:rPr lang="en-US" sz="2000" dirty="0"/>
              <a:t>Directory</a:t>
            </a:r>
          </a:p>
          <a:p>
            <a:pPr lvl="2"/>
            <a:r>
              <a:rPr lang="en-US" dirty="0"/>
              <a:t>Data: Arrow files</a:t>
            </a:r>
          </a:p>
          <a:p>
            <a:pPr lvl="2"/>
            <a:r>
              <a:rPr lang="en-US" dirty="0"/>
              <a:t>Metadata: JSON file</a:t>
            </a:r>
          </a:p>
          <a:p>
            <a:pPr lvl="1"/>
            <a:r>
              <a:rPr lang="en-US" sz="2000" dirty="0"/>
              <a:t>Easily split data into train and test</a:t>
            </a:r>
          </a:p>
          <a:p>
            <a:pPr lvl="1"/>
            <a:r>
              <a:rPr lang="en-US" sz="2000" dirty="0"/>
              <a:t>Easy to use with </a:t>
            </a:r>
            <a:r>
              <a:rPr lang="en-US" sz="2000" dirty="0" err="1"/>
              <a:t>PyTorch</a:t>
            </a:r>
            <a:r>
              <a:rPr lang="en-US" sz="2000" dirty="0"/>
              <a:t>/TensorFlow</a:t>
            </a:r>
            <a:endParaRPr lang="LID4096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81ED12-8CD8-6A37-6B9D-4A71D9DC0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8C4DE-8A23-71E6-BF13-D88E006C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97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5214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35E9-3D50-70B8-4609-A38111F2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 for images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B82D3-35E6-F096-319D-80A13B04C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Contiguous read 2,000 images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DB71-4FE4-C813-6F18-69A64FDD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98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CF3EEC-2363-BB07-AD84-184548E13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910204"/>
              </p:ext>
            </p:extLst>
          </p:nvPr>
        </p:nvGraphicFramePr>
        <p:xfrm>
          <a:off x="1727200" y="2517934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714385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7962163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62931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58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12.6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71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HDF5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900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14.3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5824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994E36E0-CBB6-1752-8EA2-A0C3FB43EE47}"/>
              </a:ext>
            </a:extLst>
          </p:cNvPr>
          <p:cNvGrpSpPr/>
          <p:nvPr/>
        </p:nvGrpSpPr>
        <p:grpSpPr>
          <a:xfrm>
            <a:off x="2038250" y="4810169"/>
            <a:ext cx="8477600" cy="805808"/>
            <a:chOff x="2038250" y="4810169"/>
            <a:chExt cx="8477600" cy="8058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7F12DC-787F-64B3-8E36-B789DDD91EE7}"/>
                </a:ext>
              </a:extLst>
            </p:cNvPr>
            <p:cNvSpPr txBox="1"/>
            <p:nvPr/>
          </p:nvSpPr>
          <p:spPr>
            <a:xfrm>
              <a:off x="2038250" y="5092757"/>
              <a:ext cx="7927940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Reading many files </a:t>
              </a:r>
              <a:r>
                <a:rPr lang="en-US" sz="2800" dirty="0">
                  <a:solidFill>
                    <a:srgbClr val="FF0000"/>
                  </a:solidFill>
                  <a:sym typeface="Symbol" panose="05050102010706020507" pitchFamily="18" charset="2"/>
                </a:rPr>
                <a:t></a:t>
              </a:r>
              <a:r>
                <a:rPr lang="en-US" sz="2800" dirty="0">
                  <a:solidFill>
                    <a:srgbClr val="FF0000"/>
                  </a:solidFill>
                </a:rPr>
                <a:t> many metadata operations!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9" name="Graphic 8" descr="Thumbs Down with solid fill">
              <a:extLst>
                <a:ext uri="{FF2B5EF4-FFF2-40B4-BE49-F238E27FC236}">
                  <a16:creationId xmlns:a16="http://schemas.microsoft.com/office/drawing/2014/main" id="{7A992436-C3D3-4326-4978-1BB1BD560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91649" y="4810169"/>
              <a:ext cx="724201" cy="724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01005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DB65-34D2-442A-BBCD-C80C05AC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disks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FDF27-65A5-8999-4777-BE03823FA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10,000 reads of 2,000 matrices (648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1152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uint8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Scenario 1: read from </a:t>
            </a:r>
            <a:r>
              <a:rPr lang="en-US" dirty="0" err="1"/>
              <a:t>lustre</a:t>
            </a:r>
            <a:endParaRPr lang="en-US" dirty="0"/>
          </a:p>
          <a:p>
            <a:pPr lvl="1"/>
            <a:r>
              <a:rPr lang="en-US" dirty="0"/>
              <a:t>Scenario 2: copy from </a:t>
            </a:r>
            <a:r>
              <a:rPr lang="en-US" dirty="0" err="1"/>
              <a:t>lustre</a:t>
            </a:r>
            <a:r>
              <a:rPr lang="en-US" dirty="0"/>
              <a:t> to local SSD, read from SSD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157D3-F4D3-D70F-CA80-E8AD5429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99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91A85B-FE84-B9B6-0DD8-F247227A9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383647"/>
              </p:ext>
            </p:extLst>
          </p:nvPr>
        </p:nvGraphicFramePr>
        <p:xfrm>
          <a:off x="1799771" y="3485357"/>
          <a:ext cx="838925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851">
                  <a:extLst>
                    <a:ext uri="{9D8B030D-6E8A-4147-A177-3AD203B41FA5}">
                      <a16:colId xmlns:a16="http://schemas.microsoft.com/office/drawing/2014/main" val="1649681710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758874656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2284378787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3031771829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439985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Scenario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Scenario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56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format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10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42.2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10,000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11.0 + 36.9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208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HDF5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144.4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10.6 + 41.2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98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64.5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17.0 + 52.4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758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67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5277</TotalTime>
  <Words>4768</Words>
  <Application>Microsoft Office PowerPoint</Application>
  <PresentationFormat>Widescreen</PresentationFormat>
  <Paragraphs>1202</Paragraphs>
  <Slides>103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2" baseType="lpstr">
      <vt:lpstr>Aptos</vt:lpstr>
      <vt:lpstr>Aptos Display</vt:lpstr>
      <vt:lpstr>Arial</vt:lpstr>
      <vt:lpstr>Calibri</vt:lpstr>
      <vt:lpstr>Cambria Math</vt:lpstr>
      <vt:lpstr>Courier New</vt:lpstr>
      <vt:lpstr>Symbol</vt:lpstr>
      <vt:lpstr>Office Theme</vt:lpstr>
      <vt:lpstr>Equation</vt:lpstr>
      <vt:lpstr>Best practices for data science on HPC</vt:lpstr>
      <vt:lpstr>PowerPoint Presentation</vt:lpstr>
      <vt:lpstr>PowerPoint Presentation</vt:lpstr>
      <vt:lpstr>Typographical conventions I</vt:lpstr>
      <vt:lpstr>Typographical conventions II</vt:lpstr>
      <vt:lpstr>Introduction</vt:lpstr>
      <vt:lpstr>Motivation: why use HPC?</vt:lpstr>
      <vt:lpstr>Is it hard?</vt:lpstr>
      <vt:lpstr>Set up your environment</vt:lpstr>
      <vt:lpstr>How to manage your code?</vt:lpstr>
      <vt:lpstr>Data science software stack</vt:lpstr>
      <vt:lpstr>Modus operandi</vt:lpstr>
      <vt:lpstr>How to transition?</vt:lpstr>
      <vt:lpstr>Command line arguments</vt:lpstr>
      <vt:lpstr>Python: argparse</vt:lpstr>
      <vt:lpstr>R: optparse</vt:lpstr>
      <vt:lpstr>Environments</vt:lpstr>
      <vt:lpstr>Options</vt:lpstr>
      <vt:lpstr>Environment: modules</vt:lpstr>
      <vt:lpstr>Modules</vt:lpstr>
      <vt:lpstr>Job script &amp; modules: best practices</vt:lpstr>
      <vt:lpstr>Python environments</vt:lpstr>
      <vt:lpstr>Conda environments</vt:lpstr>
      <vt:lpstr>Using conda environment</vt:lpstr>
      <vt:lpstr>Conda</vt:lpstr>
      <vt:lpstr>R environments</vt:lpstr>
      <vt:lpstr>R packages considerations</vt:lpstr>
      <vt:lpstr>Interactive install: setup</vt:lpstr>
      <vt:lpstr>Interactive install: setup &amp; install</vt:lpstr>
      <vt:lpstr>Install in batch job</vt:lpstr>
      <vt:lpstr>Using R environment</vt:lpstr>
      <vt:lpstr>Walltime &amp; runtime?</vt:lpstr>
      <vt:lpstr>How much time do you need?</vt:lpstr>
      <vt:lpstr>Running example</vt:lpstr>
      <vt:lpstr>Benchmark job script</vt:lpstr>
      <vt:lpstr>Running benchmark</vt:lpstr>
      <vt:lpstr>Walltime benchmark results</vt:lpstr>
      <vt:lpstr>N=10000, p=40: out of time</vt:lpstr>
      <vt:lpstr>N=20000, 50000: out of memory</vt:lpstr>
      <vt:lpstr>Specify memory requirements</vt:lpstr>
      <vt:lpstr>How much memory do you need?</vt:lpstr>
      <vt:lpstr>Memory benchmark results</vt:lpstr>
      <vt:lpstr>Walltime &amp; memory: conclusions</vt:lpstr>
      <vt:lpstr>Efficiency</vt:lpstr>
      <vt:lpstr>Implicit parallelism</vt:lpstr>
      <vt:lpstr>Benchmark environment</vt:lpstr>
      <vt:lpstr>Parallel or not?</vt:lpstr>
      <vt:lpstr>How to exploit?</vt:lpstr>
      <vt:lpstr>Speedup</vt:lpstr>
      <vt:lpstr>Parallel efficiency</vt:lpstr>
      <vt:lpstr>Parallel scaling</vt:lpstr>
      <vt:lpstr>Dimensions for scaling</vt:lpstr>
      <vt:lpstr>What you hope/expect for…</vt:lpstr>
      <vt:lpstr>Definitions</vt:lpstr>
      <vt:lpstr>Strong scaling: oops!?!</vt:lpstr>
      <vt:lpstr>Amdahl's law</vt:lpstr>
      <vt:lpstr>It gets worse…</vt:lpstr>
      <vt:lpstr>Picking the sweet spot</vt:lpstr>
      <vt:lpstr>Weak scaling</vt:lpstr>
      <vt:lpstr>We love Gustafson</vt:lpstr>
      <vt:lpstr>Throughput computing</vt:lpstr>
      <vt:lpstr>What is it?</vt:lpstr>
      <vt:lpstr>Lots of matrices</vt:lpstr>
      <vt:lpstr>Control number of threads</vt:lpstr>
      <vt:lpstr>Why performance degradation?</vt:lpstr>
      <vt:lpstr>Bottlenecks</vt:lpstr>
      <vt:lpstr>Throughput computing</vt:lpstr>
      <vt:lpstr>Workflows</vt:lpstr>
      <vt:lpstr>Many tools</vt:lpstr>
      <vt:lpstr>Performance optimization</vt:lpstr>
      <vt:lpstr>Where to start?</vt:lpstr>
      <vt:lpstr>Profilers</vt:lpstr>
      <vt:lpstr>Profiling Python scripts</vt:lpstr>
      <vt:lpstr>Timing functions</vt:lpstr>
      <vt:lpstr>cProfiler</vt:lpstr>
      <vt:lpstr>Visualize cProfile profiles: snakeviz</vt:lpstr>
      <vt:lpstr>Sampling profiling: py-spy</vt:lpstr>
      <vt:lpstr>line_profiler</vt:lpstr>
      <vt:lpstr>Optimization workflow</vt:lpstr>
      <vt:lpstr>Use proper tools!</vt:lpstr>
      <vt:lpstr>Profiling R scripts</vt:lpstr>
      <vt:lpstr>Rprof wrapper</vt:lpstr>
      <vt:lpstr>Optimize algorithm first!</vt:lpstr>
      <vt:lpstr>If you don't profile…</vt:lpstr>
      <vt:lpstr>I/O performance</vt:lpstr>
      <vt:lpstr>Why worry?</vt:lpstr>
      <vt:lpstr>Many small read/writes</vt:lpstr>
      <vt:lpstr>Types of data</vt:lpstr>
      <vt:lpstr>Solutions</vt:lpstr>
      <vt:lpstr>Tabular data</vt:lpstr>
      <vt:lpstr>Many text files</vt:lpstr>
      <vt:lpstr>Many text files</vt:lpstr>
      <vt:lpstr>Multi-dimensional arrays</vt:lpstr>
      <vt:lpstr>HDF5</vt:lpstr>
      <vt:lpstr>HDF5 dataset layout</vt:lpstr>
      <vt:lpstr>Image data</vt:lpstr>
      <vt:lpstr>Arrow files</vt:lpstr>
      <vt:lpstr>Performance comparison for images</vt:lpstr>
      <vt:lpstr>Local disks</vt:lpstr>
      <vt:lpstr>Application environments &amp; I/O</vt:lpstr>
      <vt:lpstr>Wrap up</vt:lpstr>
      <vt:lpstr>Conclusions</vt:lpstr>
      <vt:lpstr>Where to go from here?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Geert Jan Bex</dc:creator>
  <cp:lastModifiedBy>Geert Jan Bex</cp:lastModifiedBy>
  <cp:revision>46</cp:revision>
  <dcterms:created xsi:type="dcterms:W3CDTF">2025-01-17T10:10:41Z</dcterms:created>
  <dcterms:modified xsi:type="dcterms:W3CDTF">2025-06-05T07:42:55Z</dcterms:modified>
</cp:coreProperties>
</file>